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87" r:id="rId3"/>
    <p:sldId id="279" r:id="rId4"/>
    <p:sldId id="281" r:id="rId5"/>
    <p:sldId id="307" r:id="rId6"/>
    <p:sldId id="311" r:id="rId7"/>
    <p:sldId id="310" r:id="rId8"/>
    <p:sldId id="259" r:id="rId9"/>
    <p:sldId id="286" r:id="rId10"/>
    <p:sldId id="276" r:id="rId11"/>
    <p:sldId id="292" r:id="rId12"/>
    <p:sldId id="293" r:id="rId13"/>
    <p:sldId id="308" r:id="rId14"/>
    <p:sldId id="290" r:id="rId15"/>
    <p:sldId id="260" r:id="rId16"/>
    <p:sldId id="302" r:id="rId17"/>
    <p:sldId id="264" r:id="rId18"/>
    <p:sldId id="273" r:id="rId19"/>
    <p:sldId id="272" r:id="rId20"/>
    <p:sldId id="275" r:id="rId21"/>
    <p:sldId id="305" r:id="rId22"/>
    <p:sldId id="306" r:id="rId23"/>
    <p:sldId id="299" r:id="rId24"/>
    <p:sldId id="301" r:id="rId25"/>
    <p:sldId id="309" r:id="rId26"/>
    <p:sldId id="270" r:id="rId27"/>
    <p:sldId id="296" r:id="rId28"/>
    <p:sldId id="297" r:id="rId29"/>
    <p:sldId id="271" r:id="rId30"/>
    <p:sldId id="300" r:id="rId31"/>
    <p:sldId id="295" r:id="rId32"/>
    <p:sldId id="274" r:id="rId33"/>
    <p:sldId id="294" r:id="rId34"/>
    <p:sldId id="288" r:id="rId35"/>
    <p:sldId id="304" r:id="rId36"/>
    <p:sldId id="313" r:id="rId37"/>
    <p:sldId id="312" r:id="rId38"/>
    <p:sldId id="268" r:id="rId39"/>
    <p:sldId id="267" r:id="rId40"/>
    <p:sldId id="282" r:id="rId41"/>
    <p:sldId id="278" r:id="rId42"/>
    <p:sldId id="263" r:id="rId43"/>
    <p:sldId id="266" r:id="rId44"/>
    <p:sldId id="291" r:id="rId45"/>
    <p:sldId id="258" r:id="rId46"/>
    <p:sldId id="265" r:id="rId47"/>
    <p:sldId id="280" r:id="rId48"/>
    <p:sldId id="269" r:id="rId49"/>
    <p:sldId id="277" r:id="rId50"/>
    <p:sldId id="257" r:id="rId51"/>
    <p:sldId id="285" r:id="rId52"/>
    <p:sldId id="298" r:id="rId5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000" autoAdjust="0"/>
    <p:restoredTop sz="94660"/>
  </p:normalViewPr>
  <p:slideViewPr>
    <p:cSldViewPr snapToGrid="0">
      <p:cViewPr varScale="1">
        <p:scale>
          <a:sx n="115" d="100"/>
          <a:sy n="115" d="100"/>
        </p:scale>
        <p:origin x="13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338ED0-A3D0-45CF-A270-F4D5195E1308}"/>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31717D97-0938-4595-8A04-B12498ECBB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73CFE1A6-32FE-4918-A9F3-44C861BC296F}"/>
              </a:ext>
            </a:extLst>
          </p:cNvPr>
          <p:cNvSpPr>
            <a:spLocks noGrp="1"/>
          </p:cNvSpPr>
          <p:nvPr>
            <p:ph type="dt" sz="half" idx="10"/>
          </p:nvPr>
        </p:nvSpPr>
        <p:spPr/>
        <p:txBody>
          <a:bodyPr/>
          <a:lstStyle/>
          <a:p>
            <a:fld id="{F3E0C5C5-B3C1-46B7-B12B-6067B9A55DAF}" type="datetimeFigureOut">
              <a:rPr lang="de-DE" smtClean="0"/>
              <a:t>03.03.2025</a:t>
            </a:fld>
            <a:endParaRPr lang="de-DE"/>
          </a:p>
        </p:txBody>
      </p:sp>
      <p:sp>
        <p:nvSpPr>
          <p:cNvPr id="5" name="Fußzeilenplatzhalter 4">
            <a:extLst>
              <a:ext uri="{FF2B5EF4-FFF2-40B4-BE49-F238E27FC236}">
                <a16:creationId xmlns:a16="http://schemas.microsoft.com/office/drawing/2014/main" id="{0F517667-2758-433E-A5CA-18D4DCFB65B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6C99E5A-4627-4FEA-A6BD-4614169D79AA}"/>
              </a:ext>
            </a:extLst>
          </p:cNvPr>
          <p:cNvSpPr>
            <a:spLocks noGrp="1"/>
          </p:cNvSpPr>
          <p:nvPr>
            <p:ph type="sldNum" sz="quarter" idx="12"/>
          </p:nvPr>
        </p:nvSpPr>
        <p:spPr/>
        <p:txBody>
          <a:bodyPr/>
          <a:lstStyle/>
          <a:p>
            <a:fld id="{C0F8B39C-8801-4FDC-B0D3-77FDB9892C5A}" type="slidenum">
              <a:rPr lang="de-DE" smtClean="0"/>
              <a:t>‹Nr.›</a:t>
            </a:fld>
            <a:endParaRPr lang="de-DE"/>
          </a:p>
        </p:txBody>
      </p:sp>
    </p:spTree>
    <p:extLst>
      <p:ext uri="{BB962C8B-B14F-4D97-AF65-F5344CB8AC3E}">
        <p14:creationId xmlns:p14="http://schemas.microsoft.com/office/powerpoint/2010/main" val="1769812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9D747A-8AB8-4553-B9A4-3F21F14A3F3B}"/>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B7AF47F2-62D1-42F3-8450-3C72498F6A99}"/>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67BDCD9-2944-4F28-BA07-FA16BE85FFDF}"/>
              </a:ext>
            </a:extLst>
          </p:cNvPr>
          <p:cNvSpPr>
            <a:spLocks noGrp="1"/>
          </p:cNvSpPr>
          <p:nvPr>
            <p:ph type="dt" sz="half" idx="10"/>
          </p:nvPr>
        </p:nvSpPr>
        <p:spPr/>
        <p:txBody>
          <a:bodyPr/>
          <a:lstStyle/>
          <a:p>
            <a:fld id="{F3E0C5C5-B3C1-46B7-B12B-6067B9A55DAF}" type="datetimeFigureOut">
              <a:rPr lang="de-DE" smtClean="0"/>
              <a:t>03.03.2025</a:t>
            </a:fld>
            <a:endParaRPr lang="de-DE"/>
          </a:p>
        </p:txBody>
      </p:sp>
      <p:sp>
        <p:nvSpPr>
          <p:cNvPr id="5" name="Fußzeilenplatzhalter 4">
            <a:extLst>
              <a:ext uri="{FF2B5EF4-FFF2-40B4-BE49-F238E27FC236}">
                <a16:creationId xmlns:a16="http://schemas.microsoft.com/office/drawing/2014/main" id="{4CBA2E77-3066-4B22-9CE6-2158DA23E31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1004671-5850-4226-909C-B092064E519F}"/>
              </a:ext>
            </a:extLst>
          </p:cNvPr>
          <p:cNvSpPr>
            <a:spLocks noGrp="1"/>
          </p:cNvSpPr>
          <p:nvPr>
            <p:ph type="sldNum" sz="quarter" idx="12"/>
          </p:nvPr>
        </p:nvSpPr>
        <p:spPr/>
        <p:txBody>
          <a:bodyPr/>
          <a:lstStyle/>
          <a:p>
            <a:fld id="{C0F8B39C-8801-4FDC-B0D3-77FDB9892C5A}" type="slidenum">
              <a:rPr lang="de-DE" smtClean="0"/>
              <a:t>‹Nr.›</a:t>
            </a:fld>
            <a:endParaRPr lang="de-DE"/>
          </a:p>
        </p:txBody>
      </p:sp>
    </p:spTree>
    <p:extLst>
      <p:ext uri="{BB962C8B-B14F-4D97-AF65-F5344CB8AC3E}">
        <p14:creationId xmlns:p14="http://schemas.microsoft.com/office/powerpoint/2010/main" val="1707410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252F0359-AF05-407C-A132-BB9A244AEDEA}"/>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0AB4C2AE-E17C-449E-AD20-9BC454F87D62}"/>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2D2B448-B251-48B5-B1E6-946E3E642AA5}"/>
              </a:ext>
            </a:extLst>
          </p:cNvPr>
          <p:cNvSpPr>
            <a:spLocks noGrp="1"/>
          </p:cNvSpPr>
          <p:nvPr>
            <p:ph type="dt" sz="half" idx="10"/>
          </p:nvPr>
        </p:nvSpPr>
        <p:spPr/>
        <p:txBody>
          <a:bodyPr/>
          <a:lstStyle/>
          <a:p>
            <a:fld id="{F3E0C5C5-B3C1-46B7-B12B-6067B9A55DAF}" type="datetimeFigureOut">
              <a:rPr lang="de-DE" smtClean="0"/>
              <a:t>03.03.2025</a:t>
            </a:fld>
            <a:endParaRPr lang="de-DE"/>
          </a:p>
        </p:txBody>
      </p:sp>
      <p:sp>
        <p:nvSpPr>
          <p:cNvPr id="5" name="Fußzeilenplatzhalter 4">
            <a:extLst>
              <a:ext uri="{FF2B5EF4-FFF2-40B4-BE49-F238E27FC236}">
                <a16:creationId xmlns:a16="http://schemas.microsoft.com/office/drawing/2014/main" id="{2EAC7C4B-ACBE-4476-B5D0-A70F774A1C9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57ABCF8-AD6D-4D8F-9BB8-326D542F94F8}"/>
              </a:ext>
            </a:extLst>
          </p:cNvPr>
          <p:cNvSpPr>
            <a:spLocks noGrp="1"/>
          </p:cNvSpPr>
          <p:nvPr>
            <p:ph type="sldNum" sz="quarter" idx="12"/>
          </p:nvPr>
        </p:nvSpPr>
        <p:spPr/>
        <p:txBody>
          <a:bodyPr/>
          <a:lstStyle/>
          <a:p>
            <a:fld id="{C0F8B39C-8801-4FDC-B0D3-77FDB9892C5A}" type="slidenum">
              <a:rPr lang="de-DE" smtClean="0"/>
              <a:t>‹Nr.›</a:t>
            </a:fld>
            <a:endParaRPr lang="de-DE"/>
          </a:p>
        </p:txBody>
      </p:sp>
    </p:spTree>
    <p:extLst>
      <p:ext uri="{BB962C8B-B14F-4D97-AF65-F5344CB8AC3E}">
        <p14:creationId xmlns:p14="http://schemas.microsoft.com/office/powerpoint/2010/main" val="2340089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83C59E-5BF6-410E-B47A-90E0040748D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E9A3E14-0E0E-42D5-B287-6AF0F5CC9F2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D68BB6F-A1FB-40F7-921E-937039486C9D}"/>
              </a:ext>
            </a:extLst>
          </p:cNvPr>
          <p:cNvSpPr>
            <a:spLocks noGrp="1"/>
          </p:cNvSpPr>
          <p:nvPr>
            <p:ph type="dt" sz="half" idx="10"/>
          </p:nvPr>
        </p:nvSpPr>
        <p:spPr/>
        <p:txBody>
          <a:bodyPr/>
          <a:lstStyle/>
          <a:p>
            <a:fld id="{F3E0C5C5-B3C1-46B7-B12B-6067B9A55DAF}" type="datetimeFigureOut">
              <a:rPr lang="de-DE" smtClean="0"/>
              <a:t>03.03.2025</a:t>
            </a:fld>
            <a:endParaRPr lang="de-DE"/>
          </a:p>
        </p:txBody>
      </p:sp>
      <p:sp>
        <p:nvSpPr>
          <p:cNvPr id="5" name="Fußzeilenplatzhalter 4">
            <a:extLst>
              <a:ext uri="{FF2B5EF4-FFF2-40B4-BE49-F238E27FC236}">
                <a16:creationId xmlns:a16="http://schemas.microsoft.com/office/drawing/2014/main" id="{09541646-547A-4B59-90A3-A134BD54231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418E318-462A-4B77-AE68-68748DB6B737}"/>
              </a:ext>
            </a:extLst>
          </p:cNvPr>
          <p:cNvSpPr>
            <a:spLocks noGrp="1"/>
          </p:cNvSpPr>
          <p:nvPr>
            <p:ph type="sldNum" sz="quarter" idx="12"/>
          </p:nvPr>
        </p:nvSpPr>
        <p:spPr/>
        <p:txBody>
          <a:bodyPr/>
          <a:lstStyle/>
          <a:p>
            <a:fld id="{C0F8B39C-8801-4FDC-B0D3-77FDB9892C5A}" type="slidenum">
              <a:rPr lang="de-DE" smtClean="0"/>
              <a:t>‹Nr.›</a:t>
            </a:fld>
            <a:endParaRPr lang="de-DE"/>
          </a:p>
        </p:txBody>
      </p:sp>
    </p:spTree>
    <p:extLst>
      <p:ext uri="{BB962C8B-B14F-4D97-AF65-F5344CB8AC3E}">
        <p14:creationId xmlns:p14="http://schemas.microsoft.com/office/powerpoint/2010/main" val="3886019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350AFC-FE1A-4F0E-A50A-90ADB202B82C}"/>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27B6BDE9-E2F5-4DDC-AFEB-60FBA36B19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84D1B17E-0FDC-4DA2-8B81-C4D0F56BC913}"/>
              </a:ext>
            </a:extLst>
          </p:cNvPr>
          <p:cNvSpPr>
            <a:spLocks noGrp="1"/>
          </p:cNvSpPr>
          <p:nvPr>
            <p:ph type="dt" sz="half" idx="10"/>
          </p:nvPr>
        </p:nvSpPr>
        <p:spPr/>
        <p:txBody>
          <a:bodyPr/>
          <a:lstStyle/>
          <a:p>
            <a:fld id="{F3E0C5C5-B3C1-46B7-B12B-6067B9A55DAF}" type="datetimeFigureOut">
              <a:rPr lang="de-DE" smtClean="0"/>
              <a:t>03.03.2025</a:t>
            </a:fld>
            <a:endParaRPr lang="de-DE"/>
          </a:p>
        </p:txBody>
      </p:sp>
      <p:sp>
        <p:nvSpPr>
          <p:cNvPr id="5" name="Fußzeilenplatzhalter 4">
            <a:extLst>
              <a:ext uri="{FF2B5EF4-FFF2-40B4-BE49-F238E27FC236}">
                <a16:creationId xmlns:a16="http://schemas.microsoft.com/office/drawing/2014/main" id="{29C57D9D-8F6F-4031-B4E5-A05F8510E4C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5D33498-DBB3-4C03-8770-8AB31B308494}"/>
              </a:ext>
            </a:extLst>
          </p:cNvPr>
          <p:cNvSpPr>
            <a:spLocks noGrp="1"/>
          </p:cNvSpPr>
          <p:nvPr>
            <p:ph type="sldNum" sz="quarter" idx="12"/>
          </p:nvPr>
        </p:nvSpPr>
        <p:spPr/>
        <p:txBody>
          <a:bodyPr/>
          <a:lstStyle/>
          <a:p>
            <a:fld id="{C0F8B39C-8801-4FDC-B0D3-77FDB9892C5A}" type="slidenum">
              <a:rPr lang="de-DE" smtClean="0"/>
              <a:t>‹Nr.›</a:t>
            </a:fld>
            <a:endParaRPr lang="de-DE"/>
          </a:p>
        </p:txBody>
      </p:sp>
    </p:spTree>
    <p:extLst>
      <p:ext uri="{BB962C8B-B14F-4D97-AF65-F5344CB8AC3E}">
        <p14:creationId xmlns:p14="http://schemas.microsoft.com/office/powerpoint/2010/main" val="759484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941E6E-5A45-432E-B288-6EF3D0DCF87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DF2E686-F6D1-45DD-96A8-1B56FD605167}"/>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E51FE731-AE94-406F-80E4-D0433521A288}"/>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1E417C71-5F9A-4534-AC48-1C10EAAE843E}"/>
              </a:ext>
            </a:extLst>
          </p:cNvPr>
          <p:cNvSpPr>
            <a:spLocks noGrp="1"/>
          </p:cNvSpPr>
          <p:nvPr>
            <p:ph type="dt" sz="half" idx="10"/>
          </p:nvPr>
        </p:nvSpPr>
        <p:spPr/>
        <p:txBody>
          <a:bodyPr/>
          <a:lstStyle/>
          <a:p>
            <a:fld id="{F3E0C5C5-B3C1-46B7-B12B-6067B9A55DAF}" type="datetimeFigureOut">
              <a:rPr lang="de-DE" smtClean="0"/>
              <a:t>03.03.2025</a:t>
            </a:fld>
            <a:endParaRPr lang="de-DE"/>
          </a:p>
        </p:txBody>
      </p:sp>
      <p:sp>
        <p:nvSpPr>
          <p:cNvPr id="6" name="Fußzeilenplatzhalter 5">
            <a:extLst>
              <a:ext uri="{FF2B5EF4-FFF2-40B4-BE49-F238E27FC236}">
                <a16:creationId xmlns:a16="http://schemas.microsoft.com/office/drawing/2014/main" id="{644F0AC8-E62E-4AEC-9CE2-DC4B30964E7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B991159-92BA-48D9-B64E-1CB21D272D77}"/>
              </a:ext>
            </a:extLst>
          </p:cNvPr>
          <p:cNvSpPr>
            <a:spLocks noGrp="1"/>
          </p:cNvSpPr>
          <p:nvPr>
            <p:ph type="sldNum" sz="quarter" idx="12"/>
          </p:nvPr>
        </p:nvSpPr>
        <p:spPr/>
        <p:txBody>
          <a:bodyPr/>
          <a:lstStyle/>
          <a:p>
            <a:fld id="{C0F8B39C-8801-4FDC-B0D3-77FDB9892C5A}" type="slidenum">
              <a:rPr lang="de-DE" smtClean="0"/>
              <a:t>‹Nr.›</a:t>
            </a:fld>
            <a:endParaRPr lang="de-DE"/>
          </a:p>
        </p:txBody>
      </p:sp>
    </p:spTree>
    <p:extLst>
      <p:ext uri="{BB962C8B-B14F-4D97-AF65-F5344CB8AC3E}">
        <p14:creationId xmlns:p14="http://schemas.microsoft.com/office/powerpoint/2010/main" val="2115183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DB4EA4-1AF8-4977-9ABF-D23212E6C8F4}"/>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35A777B3-E648-4325-81B7-A331F0769A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C50E4E99-EAA5-485E-8CC5-C4775A5DD0D7}"/>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4F59FDE8-F031-4DC9-BC09-863A52984B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F70CB448-1F5A-4433-AD50-ACB52E538CB2}"/>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B59C282-1A69-4319-A139-144959CEE18D}"/>
              </a:ext>
            </a:extLst>
          </p:cNvPr>
          <p:cNvSpPr>
            <a:spLocks noGrp="1"/>
          </p:cNvSpPr>
          <p:nvPr>
            <p:ph type="dt" sz="half" idx="10"/>
          </p:nvPr>
        </p:nvSpPr>
        <p:spPr/>
        <p:txBody>
          <a:bodyPr/>
          <a:lstStyle/>
          <a:p>
            <a:fld id="{F3E0C5C5-B3C1-46B7-B12B-6067B9A55DAF}" type="datetimeFigureOut">
              <a:rPr lang="de-DE" smtClean="0"/>
              <a:t>03.03.2025</a:t>
            </a:fld>
            <a:endParaRPr lang="de-DE"/>
          </a:p>
        </p:txBody>
      </p:sp>
      <p:sp>
        <p:nvSpPr>
          <p:cNvPr id="8" name="Fußzeilenplatzhalter 7">
            <a:extLst>
              <a:ext uri="{FF2B5EF4-FFF2-40B4-BE49-F238E27FC236}">
                <a16:creationId xmlns:a16="http://schemas.microsoft.com/office/drawing/2014/main" id="{078EB006-D2BD-4FD3-85AA-F5EA3DED2995}"/>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6F53DC1E-7B76-4B9A-988E-6049C5127810}"/>
              </a:ext>
            </a:extLst>
          </p:cNvPr>
          <p:cNvSpPr>
            <a:spLocks noGrp="1"/>
          </p:cNvSpPr>
          <p:nvPr>
            <p:ph type="sldNum" sz="quarter" idx="12"/>
          </p:nvPr>
        </p:nvSpPr>
        <p:spPr/>
        <p:txBody>
          <a:bodyPr/>
          <a:lstStyle/>
          <a:p>
            <a:fld id="{C0F8B39C-8801-4FDC-B0D3-77FDB9892C5A}" type="slidenum">
              <a:rPr lang="de-DE" smtClean="0"/>
              <a:t>‹Nr.›</a:t>
            </a:fld>
            <a:endParaRPr lang="de-DE"/>
          </a:p>
        </p:txBody>
      </p:sp>
    </p:spTree>
    <p:extLst>
      <p:ext uri="{BB962C8B-B14F-4D97-AF65-F5344CB8AC3E}">
        <p14:creationId xmlns:p14="http://schemas.microsoft.com/office/powerpoint/2010/main" val="1345212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FA7EC1-5E4E-4F90-82CF-4C1437F1D2CD}"/>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82B8869-6E4A-4054-944C-9B1A01FCE271}"/>
              </a:ext>
            </a:extLst>
          </p:cNvPr>
          <p:cNvSpPr>
            <a:spLocks noGrp="1"/>
          </p:cNvSpPr>
          <p:nvPr>
            <p:ph type="dt" sz="half" idx="10"/>
          </p:nvPr>
        </p:nvSpPr>
        <p:spPr/>
        <p:txBody>
          <a:bodyPr/>
          <a:lstStyle/>
          <a:p>
            <a:fld id="{F3E0C5C5-B3C1-46B7-B12B-6067B9A55DAF}" type="datetimeFigureOut">
              <a:rPr lang="de-DE" smtClean="0"/>
              <a:t>03.03.2025</a:t>
            </a:fld>
            <a:endParaRPr lang="de-DE"/>
          </a:p>
        </p:txBody>
      </p:sp>
      <p:sp>
        <p:nvSpPr>
          <p:cNvPr id="4" name="Fußzeilenplatzhalter 3">
            <a:extLst>
              <a:ext uri="{FF2B5EF4-FFF2-40B4-BE49-F238E27FC236}">
                <a16:creationId xmlns:a16="http://schemas.microsoft.com/office/drawing/2014/main" id="{8847A6ED-CE74-4979-8D9F-9C1292B41DA8}"/>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3BB6BA16-8D61-40D7-A109-5CB02DE8D4DB}"/>
              </a:ext>
            </a:extLst>
          </p:cNvPr>
          <p:cNvSpPr>
            <a:spLocks noGrp="1"/>
          </p:cNvSpPr>
          <p:nvPr>
            <p:ph type="sldNum" sz="quarter" idx="12"/>
          </p:nvPr>
        </p:nvSpPr>
        <p:spPr/>
        <p:txBody>
          <a:bodyPr/>
          <a:lstStyle/>
          <a:p>
            <a:fld id="{C0F8B39C-8801-4FDC-B0D3-77FDB9892C5A}" type="slidenum">
              <a:rPr lang="de-DE" smtClean="0"/>
              <a:t>‹Nr.›</a:t>
            </a:fld>
            <a:endParaRPr lang="de-DE"/>
          </a:p>
        </p:txBody>
      </p:sp>
    </p:spTree>
    <p:extLst>
      <p:ext uri="{BB962C8B-B14F-4D97-AF65-F5344CB8AC3E}">
        <p14:creationId xmlns:p14="http://schemas.microsoft.com/office/powerpoint/2010/main" val="4266520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9AD77D9-30FA-4C8F-AF14-610423F83B7D}"/>
              </a:ext>
            </a:extLst>
          </p:cNvPr>
          <p:cNvSpPr>
            <a:spLocks noGrp="1"/>
          </p:cNvSpPr>
          <p:nvPr>
            <p:ph type="dt" sz="half" idx="10"/>
          </p:nvPr>
        </p:nvSpPr>
        <p:spPr/>
        <p:txBody>
          <a:bodyPr/>
          <a:lstStyle/>
          <a:p>
            <a:fld id="{F3E0C5C5-B3C1-46B7-B12B-6067B9A55DAF}" type="datetimeFigureOut">
              <a:rPr lang="de-DE" smtClean="0"/>
              <a:t>03.03.2025</a:t>
            </a:fld>
            <a:endParaRPr lang="de-DE"/>
          </a:p>
        </p:txBody>
      </p:sp>
      <p:sp>
        <p:nvSpPr>
          <p:cNvPr id="3" name="Fußzeilenplatzhalter 2">
            <a:extLst>
              <a:ext uri="{FF2B5EF4-FFF2-40B4-BE49-F238E27FC236}">
                <a16:creationId xmlns:a16="http://schemas.microsoft.com/office/drawing/2014/main" id="{0DBF1C99-6F86-4B5B-B070-3D9EB2B63C30}"/>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412E8037-DA1D-47EB-8C30-FA1D740F08E8}"/>
              </a:ext>
            </a:extLst>
          </p:cNvPr>
          <p:cNvSpPr>
            <a:spLocks noGrp="1"/>
          </p:cNvSpPr>
          <p:nvPr>
            <p:ph type="sldNum" sz="quarter" idx="12"/>
          </p:nvPr>
        </p:nvSpPr>
        <p:spPr/>
        <p:txBody>
          <a:bodyPr/>
          <a:lstStyle/>
          <a:p>
            <a:fld id="{C0F8B39C-8801-4FDC-B0D3-77FDB9892C5A}" type="slidenum">
              <a:rPr lang="de-DE" smtClean="0"/>
              <a:t>‹Nr.›</a:t>
            </a:fld>
            <a:endParaRPr lang="de-DE"/>
          </a:p>
        </p:txBody>
      </p:sp>
    </p:spTree>
    <p:extLst>
      <p:ext uri="{BB962C8B-B14F-4D97-AF65-F5344CB8AC3E}">
        <p14:creationId xmlns:p14="http://schemas.microsoft.com/office/powerpoint/2010/main" val="3150560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9582FA-367F-4B26-BC4D-0470B41619D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2B1D6724-2694-4CA8-A213-9A24A9F485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76739244-A4AE-4113-B628-19CC300D39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F85ACB1-0488-42BB-8D4F-A41B474F0E6E}"/>
              </a:ext>
            </a:extLst>
          </p:cNvPr>
          <p:cNvSpPr>
            <a:spLocks noGrp="1"/>
          </p:cNvSpPr>
          <p:nvPr>
            <p:ph type="dt" sz="half" idx="10"/>
          </p:nvPr>
        </p:nvSpPr>
        <p:spPr/>
        <p:txBody>
          <a:bodyPr/>
          <a:lstStyle/>
          <a:p>
            <a:fld id="{F3E0C5C5-B3C1-46B7-B12B-6067B9A55DAF}" type="datetimeFigureOut">
              <a:rPr lang="de-DE" smtClean="0"/>
              <a:t>03.03.2025</a:t>
            </a:fld>
            <a:endParaRPr lang="de-DE"/>
          </a:p>
        </p:txBody>
      </p:sp>
      <p:sp>
        <p:nvSpPr>
          <p:cNvPr id="6" name="Fußzeilenplatzhalter 5">
            <a:extLst>
              <a:ext uri="{FF2B5EF4-FFF2-40B4-BE49-F238E27FC236}">
                <a16:creationId xmlns:a16="http://schemas.microsoft.com/office/drawing/2014/main" id="{53C8727E-8B1F-4362-9AFE-0608E776372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39005E75-BAA7-440A-BECA-F27DA96B2823}"/>
              </a:ext>
            </a:extLst>
          </p:cNvPr>
          <p:cNvSpPr>
            <a:spLocks noGrp="1"/>
          </p:cNvSpPr>
          <p:nvPr>
            <p:ph type="sldNum" sz="quarter" idx="12"/>
          </p:nvPr>
        </p:nvSpPr>
        <p:spPr/>
        <p:txBody>
          <a:bodyPr/>
          <a:lstStyle/>
          <a:p>
            <a:fld id="{C0F8B39C-8801-4FDC-B0D3-77FDB9892C5A}" type="slidenum">
              <a:rPr lang="de-DE" smtClean="0"/>
              <a:t>‹Nr.›</a:t>
            </a:fld>
            <a:endParaRPr lang="de-DE"/>
          </a:p>
        </p:txBody>
      </p:sp>
    </p:spTree>
    <p:extLst>
      <p:ext uri="{BB962C8B-B14F-4D97-AF65-F5344CB8AC3E}">
        <p14:creationId xmlns:p14="http://schemas.microsoft.com/office/powerpoint/2010/main" val="331384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368455-187B-47C7-8E2C-741040011EC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16455CA-09AD-446C-8CE3-2865507E33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5ED14AA5-B8D6-4520-97EA-2C2925F039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A5F9B01-534D-49B8-9251-4A37D3839CE6}"/>
              </a:ext>
            </a:extLst>
          </p:cNvPr>
          <p:cNvSpPr>
            <a:spLocks noGrp="1"/>
          </p:cNvSpPr>
          <p:nvPr>
            <p:ph type="dt" sz="half" idx="10"/>
          </p:nvPr>
        </p:nvSpPr>
        <p:spPr/>
        <p:txBody>
          <a:bodyPr/>
          <a:lstStyle/>
          <a:p>
            <a:fld id="{F3E0C5C5-B3C1-46B7-B12B-6067B9A55DAF}" type="datetimeFigureOut">
              <a:rPr lang="de-DE" smtClean="0"/>
              <a:t>03.03.2025</a:t>
            </a:fld>
            <a:endParaRPr lang="de-DE"/>
          </a:p>
        </p:txBody>
      </p:sp>
      <p:sp>
        <p:nvSpPr>
          <p:cNvPr id="6" name="Fußzeilenplatzhalter 5">
            <a:extLst>
              <a:ext uri="{FF2B5EF4-FFF2-40B4-BE49-F238E27FC236}">
                <a16:creationId xmlns:a16="http://schemas.microsoft.com/office/drawing/2014/main" id="{42811303-FA48-474E-B4ED-E2291BAA984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B6959CC-1E0E-490A-9B87-4C876AAD7785}"/>
              </a:ext>
            </a:extLst>
          </p:cNvPr>
          <p:cNvSpPr>
            <a:spLocks noGrp="1"/>
          </p:cNvSpPr>
          <p:nvPr>
            <p:ph type="sldNum" sz="quarter" idx="12"/>
          </p:nvPr>
        </p:nvSpPr>
        <p:spPr/>
        <p:txBody>
          <a:bodyPr/>
          <a:lstStyle/>
          <a:p>
            <a:fld id="{C0F8B39C-8801-4FDC-B0D3-77FDB9892C5A}" type="slidenum">
              <a:rPr lang="de-DE" smtClean="0"/>
              <a:t>‹Nr.›</a:t>
            </a:fld>
            <a:endParaRPr lang="de-DE"/>
          </a:p>
        </p:txBody>
      </p:sp>
    </p:spTree>
    <p:extLst>
      <p:ext uri="{BB962C8B-B14F-4D97-AF65-F5344CB8AC3E}">
        <p14:creationId xmlns:p14="http://schemas.microsoft.com/office/powerpoint/2010/main" val="442002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6648D99-BD6E-4205-8273-E122BA8B3C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8B3435CE-CC20-4FE8-AE46-8D7B3207D5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E532BD9-605D-47FC-A7BA-6C8BD4DB6C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E0C5C5-B3C1-46B7-B12B-6067B9A55DAF}" type="datetimeFigureOut">
              <a:rPr lang="de-DE" smtClean="0"/>
              <a:t>03.03.2025</a:t>
            </a:fld>
            <a:endParaRPr lang="de-DE"/>
          </a:p>
        </p:txBody>
      </p:sp>
      <p:sp>
        <p:nvSpPr>
          <p:cNvPr id="5" name="Fußzeilenplatzhalter 4">
            <a:extLst>
              <a:ext uri="{FF2B5EF4-FFF2-40B4-BE49-F238E27FC236}">
                <a16:creationId xmlns:a16="http://schemas.microsoft.com/office/drawing/2014/main" id="{1CBEFB8B-874E-4E96-A8FC-D4E7AB35CE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E221CB1D-475D-4B06-85DC-EA43F930CF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F8B39C-8801-4FDC-B0D3-77FDB9892C5A}" type="slidenum">
              <a:rPr lang="de-DE" smtClean="0"/>
              <a:t>‹Nr.›</a:t>
            </a:fld>
            <a:endParaRPr lang="de-DE"/>
          </a:p>
        </p:txBody>
      </p:sp>
    </p:spTree>
    <p:extLst>
      <p:ext uri="{BB962C8B-B14F-4D97-AF65-F5344CB8AC3E}">
        <p14:creationId xmlns:p14="http://schemas.microsoft.com/office/powerpoint/2010/main" val="12982640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altreformiert.de/beuker/geschichte/ns-zeit/1983_01_29_Trouw_ueber_NS-Zeit_in_der_EAK_gjb_2024.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heimatfreunde-neuenhaus.de/" TargetMode="External"/><Relationship Id="rId2" Type="http://schemas.openxmlformats.org/officeDocument/2006/relationships/hyperlink" Target="http://www.altreformiert.de/beuker"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612DC2-5F38-4E3E-86A3-00AA812EBB36}"/>
              </a:ext>
            </a:extLst>
          </p:cNvPr>
          <p:cNvSpPr>
            <a:spLocks noGrp="1"/>
          </p:cNvSpPr>
          <p:nvPr>
            <p:ph type="ctrTitle"/>
          </p:nvPr>
        </p:nvSpPr>
        <p:spPr>
          <a:xfrm>
            <a:off x="1487427" y="439766"/>
            <a:ext cx="4079117" cy="2840452"/>
          </a:xfrm>
        </p:spPr>
        <p:txBody>
          <a:bodyPr>
            <a:normAutofit/>
          </a:bodyPr>
          <a:lstStyle/>
          <a:p>
            <a:r>
              <a:rPr lang="de-DE" b="1" dirty="0" err="1">
                <a:solidFill>
                  <a:srgbClr val="FF0000"/>
                </a:solidFill>
              </a:rPr>
              <a:t>Altrefor-mierte</a:t>
            </a:r>
            <a:r>
              <a:rPr lang="de-DE" b="1" dirty="0">
                <a:solidFill>
                  <a:srgbClr val="FF0000"/>
                </a:solidFill>
              </a:rPr>
              <a:t> in der NS-Zeit</a:t>
            </a:r>
            <a:endParaRPr lang="de-DE" dirty="0"/>
          </a:p>
        </p:txBody>
      </p:sp>
      <p:sp>
        <p:nvSpPr>
          <p:cNvPr id="3" name="Untertitel 2">
            <a:extLst>
              <a:ext uri="{FF2B5EF4-FFF2-40B4-BE49-F238E27FC236}">
                <a16:creationId xmlns:a16="http://schemas.microsoft.com/office/drawing/2014/main" id="{7A822B4C-7385-42E4-90EE-F041175CE34B}"/>
              </a:ext>
            </a:extLst>
          </p:cNvPr>
          <p:cNvSpPr>
            <a:spLocks noGrp="1"/>
          </p:cNvSpPr>
          <p:nvPr>
            <p:ph type="subTitle" idx="1"/>
          </p:nvPr>
        </p:nvSpPr>
        <p:spPr>
          <a:xfrm>
            <a:off x="1807912" y="3712464"/>
            <a:ext cx="3438145" cy="2737674"/>
          </a:xfrm>
        </p:spPr>
        <p:txBody>
          <a:bodyPr>
            <a:normAutofit/>
          </a:bodyPr>
          <a:lstStyle/>
          <a:p>
            <a:r>
              <a:rPr lang="de-DE" sz="2600" b="1" dirty="0">
                <a:solidFill>
                  <a:srgbClr val="FF0000"/>
                </a:solidFill>
              </a:rPr>
              <a:t>P. i. R. Dr. Gerrit Jan Beuker, Neuenhaus</a:t>
            </a:r>
          </a:p>
          <a:p>
            <a:br>
              <a:rPr lang="de-DE" sz="2600" b="1" dirty="0">
                <a:solidFill>
                  <a:srgbClr val="FF0000"/>
                </a:solidFill>
              </a:rPr>
            </a:br>
            <a:r>
              <a:rPr lang="de-DE" sz="2600" b="1" dirty="0">
                <a:solidFill>
                  <a:srgbClr val="FF0000"/>
                </a:solidFill>
              </a:rPr>
              <a:t>03. März 2025 </a:t>
            </a:r>
          </a:p>
          <a:p>
            <a:r>
              <a:rPr lang="de-DE" sz="2600" b="1" dirty="0">
                <a:solidFill>
                  <a:srgbClr val="FF0000"/>
                </a:solidFill>
              </a:rPr>
              <a:t>in EAK Hoogstede</a:t>
            </a:r>
          </a:p>
          <a:p>
            <a:endParaRPr lang="de-DE" dirty="0"/>
          </a:p>
        </p:txBody>
      </p:sp>
      <p:sp>
        <p:nvSpPr>
          <p:cNvPr id="6" name="Textfeld 5">
            <a:extLst>
              <a:ext uri="{FF2B5EF4-FFF2-40B4-BE49-F238E27FC236}">
                <a16:creationId xmlns:a16="http://schemas.microsoft.com/office/drawing/2014/main" id="{7D7740F2-1217-4E47-B45E-61529E1FD761}"/>
              </a:ext>
            </a:extLst>
          </p:cNvPr>
          <p:cNvSpPr txBox="1"/>
          <p:nvPr/>
        </p:nvSpPr>
        <p:spPr>
          <a:xfrm>
            <a:off x="5925312" y="633984"/>
            <a:ext cx="5705853" cy="6268383"/>
          </a:xfrm>
          <a:prstGeom prst="rect">
            <a:avLst/>
          </a:prstGeom>
          <a:noFill/>
        </p:spPr>
        <p:txBody>
          <a:bodyPr wrap="square" rtlCol="0">
            <a:spAutoFit/>
          </a:bodyPr>
          <a:lstStyle/>
          <a:p>
            <a:r>
              <a:rPr lang="de-DE" sz="2400" dirty="0"/>
              <a:t>				</a:t>
            </a:r>
            <a:r>
              <a:rPr lang="de-DE" sz="3200" i="1" dirty="0"/>
              <a:t>Folie</a:t>
            </a:r>
          </a:p>
          <a:p>
            <a:pPr>
              <a:lnSpc>
                <a:spcPts val="4000"/>
              </a:lnSpc>
            </a:pPr>
            <a:r>
              <a:rPr lang="de-DE" sz="3200" dirty="0"/>
              <a:t>Altreformiert		2-3</a:t>
            </a:r>
          </a:p>
          <a:p>
            <a:pPr>
              <a:lnSpc>
                <a:spcPts val="4000"/>
              </a:lnSpc>
            </a:pPr>
            <a:r>
              <a:rPr lang="de-DE" sz="3200" dirty="0"/>
              <a:t>Anfangs Eiertanz	4-7</a:t>
            </a:r>
            <a:br>
              <a:rPr lang="de-DE" sz="3200" dirty="0"/>
            </a:br>
            <a:r>
              <a:rPr lang="de-DE" sz="3200" dirty="0"/>
              <a:t>Kundgebung 1934	8</a:t>
            </a:r>
          </a:p>
          <a:p>
            <a:pPr>
              <a:lnSpc>
                <a:spcPts val="4000"/>
              </a:lnSpc>
            </a:pPr>
            <a:r>
              <a:rPr lang="de-DE" sz="3200" dirty="0"/>
              <a:t>Landräte + L. Büter	9f</a:t>
            </a:r>
          </a:p>
          <a:p>
            <a:pPr>
              <a:lnSpc>
                <a:spcPts val="4000"/>
              </a:lnSpc>
            </a:pPr>
            <a:r>
              <a:rPr lang="de-DE" sz="2800" dirty="0">
                <a:highlight>
                  <a:srgbClr val="FFFF00"/>
                </a:highlight>
              </a:rPr>
              <a:t>Fahne, Sprache, </a:t>
            </a:r>
            <a:r>
              <a:rPr lang="de-DE" sz="2800" dirty="0" err="1">
                <a:highlight>
                  <a:srgbClr val="FFFF00"/>
                </a:highlight>
              </a:rPr>
              <a:t>Überw</a:t>
            </a:r>
            <a:r>
              <a:rPr lang="de-DE" sz="3200" dirty="0"/>
              <a:t>. 	11-15</a:t>
            </a:r>
          </a:p>
          <a:p>
            <a:pPr>
              <a:lnSpc>
                <a:spcPts val="4000"/>
              </a:lnSpc>
            </a:pPr>
            <a:r>
              <a:rPr lang="de-DE" sz="3200" dirty="0"/>
              <a:t>J. v. Raalte, H. Bolks	16-17</a:t>
            </a:r>
          </a:p>
          <a:p>
            <a:pPr>
              <a:lnSpc>
                <a:spcPts val="4000"/>
              </a:lnSpc>
            </a:pPr>
            <a:r>
              <a:rPr lang="de-DE" sz="3200" dirty="0"/>
              <a:t>Goudappel, </a:t>
            </a:r>
            <a:r>
              <a:rPr lang="de-DE" sz="3200" dirty="0" err="1"/>
              <a:t>Viséé</a:t>
            </a:r>
            <a:r>
              <a:rPr lang="de-DE" sz="3200" dirty="0"/>
              <a:t> 	19-22</a:t>
            </a:r>
          </a:p>
          <a:p>
            <a:pPr>
              <a:lnSpc>
                <a:spcPts val="4000"/>
              </a:lnSpc>
            </a:pPr>
            <a:r>
              <a:rPr lang="de-DE" sz="3200" dirty="0"/>
              <a:t>Bedrängte	+ </a:t>
            </a:r>
            <a:r>
              <a:rPr lang="de-DE" sz="3200" dirty="0" err="1"/>
              <a:t>Entnazif</a:t>
            </a:r>
            <a:r>
              <a:rPr lang="de-DE" sz="3200" dirty="0"/>
              <a:t>.	23-33</a:t>
            </a:r>
          </a:p>
          <a:p>
            <a:pPr>
              <a:lnSpc>
                <a:spcPts val="4000"/>
              </a:lnSpc>
            </a:pPr>
            <a:r>
              <a:rPr lang="de-DE" sz="3200" dirty="0"/>
              <a:t>Schweigen/Heute	34-35</a:t>
            </a:r>
          </a:p>
          <a:p>
            <a:pPr>
              <a:lnSpc>
                <a:spcPts val="4000"/>
              </a:lnSpc>
            </a:pPr>
            <a:r>
              <a:rPr lang="de-DE" sz="3200" dirty="0"/>
              <a:t>Literatur                         36-37</a:t>
            </a:r>
          </a:p>
          <a:p>
            <a:endParaRPr lang="de-DE" dirty="0"/>
          </a:p>
          <a:p>
            <a:endParaRPr lang="de-DE" dirty="0"/>
          </a:p>
        </p:txBody>
      </p:sp>
    </p:spTree>
    <p:extLst>
      <p:ext uri="{BB962C8B-B14F-4D97-AF65-F5344CB8AC3E}">
        <p14:creationId xmlns:p14="http://schemas.microsoft.com/office/powerpoint/2010/main" val="232840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14D73E-8BA0-486E-B85F-F5D0122AEF8E}"/>
              </a:ext>
            </a:extLst>
          </p:cNvPr>
          <p:cNvSpPr>
            <a:spLocks noGrp="1"/>
          </p:cNvSpPr>
          <p:nvPr>
            <p:ph type="title"/>
          </p:nvPr>
        </p:nvSpPr>
        <p:spPr/>
        <p:txBody>
          <a:bodyPr/>
          <a:lstStyle/>
          <a:p>
            <a:pPr algn="ctr"/>
            <a:r>
              <a:rPr lang="de-DE" dirty="0"/>
              <a:t>Von </a:t>
            </a:r>
            <a:r>
              <a:rPr lang="de-DE" dirty="0" err="1"/>
              <a:t>niederl</a:t>
            </a:r>
            <a:r>
              <a:rPr lang="de-DE" dirty="0"/>
              <a:t>. Seite ausgebremst???</a:t>
            </a:r>
          </a:p>
        </p:txBody>
      </p:sp>
      <p:sp>
        <p:nvSpPr>
          <p:cNvPr id="3" name="Inhaltsplatzhalter 2">
            <a:extLst>
              <a:ext uri="{FF2B5EF4-FFF2-40B4-BE49-F238E27FC236}">
                <a16:creationId xmlns:a16="http://schemas.microsoft.com/office/drawing/2014/main" id="{6116DB17-A8D9-4D09-BE2F-212398414B7B}"/>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72210E4D-A97B-4E04-A1FF-C8DF4D3CC92B}"/>
              </a:ext>
            </a:extLst>
          </p:cNvPr>
          <p:cNvPicPr>
            <a:picLocks noChangeAspect="1"/>
          </p:cNvPicPr>
          <p:nvPr/>
        </p:nvPicPr>
        <p:blipFill>
          <a:blip r:embed="rId2"/>
          <a:stretch>
            <a:fillRect/>
          </a:stretch>
        </p:blipFill>
        <p:spPr>
          <a:xfrm>
            <a:off x="1101438" y="1825625"/>
            <a:ext cx="10151918" cy="4235073"/>
          </a:xfrm>
          <a:prstGeom prst="rect">
            <a:avLst/>
          </a:prstGeom>
        </p:spPr>
      </p:pic>
      <p:pic>
        <p:nvPicPr>
          <p:cNvPr id="5" name="Grafik 4">
            <a:extLst>
              <a:ext uri="{FF2B5EF4-FFF2-40B4-BE49-F238E27FC236}">
                <a16:creationId xmlns:a16="http://schemas.microsoft.com/office/drawing/2014/main" id="{7A5F45FC-AC02-43BF-97FE-67B045D72EE6}"/>
              </a:ext>
            </a:extLst>
          </p:cNvPr>
          <p:cNvPicPr>
            <a:picLocks noChangeAspect="1"/>
          </p:cNvPicPr>
          <p:nvPr/>
        </p:nvPicPr>
        <p:blipFill rotWithShape="1">
          <a:blip r:embed="rId3"/>
          <a:srcRect t="22427" r="-819"/>
          <a:stretch/>
        </p:blipFill>
        <p:spPr>
          <a:xfrm>
            <a:off x="314185" y="-95362"/>
            <a:ext cx="11563629" cy="2246536"/>
          </a:xfrm>
          <a:prstGeom prst="rect">
            <a:avLst/>
          </a:prstGeom>
        </p:spPr>
      </p:pic>
      <p:sp>
        <p:nvSpPr>
          <p:cNvPr id="6" name="Textfeld 5">
            <a:extLst>
              <a:ext uri="{FF2B5EF4-FFF2-40B4-BE49-F238E27FC236}">
                <a16:creationId xmlns:a16="http://schemas.microsoft.com/office/drawing/2014/main" id="{A65B48FB-C588-4975-8F74-BE2D9BFB5CAB}"/>
              </a:ext>
            </a:extLst>
          </p:cNvPr>
          <p:cNvSpPr txBox="1"/>
          <p:nvPr/>
        </p:nvSpPr>
        <p:spPr>
          <a:xfrm>
            <a:off x="706581" y="6060698"/>
            <a:ext cx="10889674" cy="646331"/>
          </a:xfrm>
          <a:prstGeom prst="rect">
            <a:avLst/>
          </a:prstGeom>
          <a:noFill/>
        </p:spPr>
        <p:txBody>
          <a:bodyPr wrap="square" rtlCol="0">
            <a:spAutoFit/>
          </a:bodyPr>
          <a:lstStyle/>
          <a:p>
            <a:r>
              <a:rPr lang="de-DE" dirty="0">
                <a:highlight>
                  <a:srgbClr val="FFFF00"/>
                </a:highlight>
              </a:rPr>
              <a:t>31.8.24 kam der Brief von P. Goudappel vom 13.2.36 an den KR von </a:t>
            </a:r>
            <a:r>
              <a:rPr lang="de-DE" dirty="0" err="1">
                <a:highlight>
                  <a:srgbClr val="FFFF00"/>
                </a:highlight>
              </a:rPr>
              <a:t>Eml</a:t>
            </a:r>
            <a:r>
              <a:rPr lang="de-DE" dirty="0">
                <a:highlight>
                  <a:srgbClr val="FFFF00"/>
                </a:highlight>
              </a:rPr>
              <a:t>. nach 88 J. ins Archiv – private HP gjb</a:t>
            </a:r>
          </a:p>
          <a:p>
            <a:r>
              <a:rPr lang="de-DE" dirty="0">
                <a:highlight>
                  <a:srgbClr val="FFFF00"/>
                </a:highlight>
              </a:rPr>
              <a:t>Van Roon (dt. S. 198) bezeichnet </a:t>
            </a:r>
            <a:r>
              <a:rPr lang="de-DE" b="1" dirty="0" err="1">
                <a:highlight>
                  <a:srgbClr val="FFFF00"/>
                </a:highlight>
              </a:rPr>
              <a:t>Herm</a:t>
            </a:r>
            <a:r>
              <a:rPr lang="de-DE" b="1" dirty="0">
                <a:highlight>
                  <a:srgbClr val="FFFF00"/>
                </a:highlight>
              </a:rPr>
              <a:t>. Hub. Kuyper als „Kollaborateur</a:t>
            </a:r>
            <a:r>
              <a:rPr lang="de-DE" dirty="0">
                <a:highlight>
                  <a:srgbClr val="FFFF00"/>
                </a:highlight>
              </a:rPr>
              <a:t>“; 1941 im </a:t>
            </a:r>
            <a:r>
              <a:rPr lang="de-DE" dirty="0" err="1">
                <a:highlight>
                  <a:srgbClr val="FFFF00"/>
                </a:highlight>
              </a:rPr>
              <a:t>Lunterse</a:t>
            </a:r>
            <a:r>
              <a:rPr lang="de-DE" dirty="0">
                <a:highlight>
                  <a:srgbClr val="FFFF00"/>
                </a:highlight>
              </a:rPr>
              <a:t> Kring ersetzt (S.186)! </a:t>
            </a:r>
          </a:p>
        </p:txBody>
      </p:sp>
    </p:spTree>
    <p:extLst>
      <p:ext uri="{BB962C8B-B14F-4D97-AF65-F5344CB8AC3E}">
        <p14:creationId xmlns:p14="http://schemas.microsoft.com/office/powerpoint/2010/main" val="3668768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8339B8-B6CC-4971-98CF-B00A244B8AAF}"/>
              </a:ext>
            </a:extLst>
          </p:cNvPr>
          <p:cNvSpPr>
            <a:spLocks noGrp="1"/>
          </p:cNvSpPr>
          <p:nvPr>
            <p:ph type="title"/>
          </p:nvPr>
        </p:nvSpPr>
        <p:spPr>
          <a:xfrm>
            <a:off x="838199" y="365125"/>
            <a:ext cx="10793819" cy="1325563"/>
          </a:xfrm>
        </p:spPr>
        <p:txBody>
          <a:bodyPr/>
          <a:lstStyle/>
          <a:p>
            <a:r>
              <a:rPr lang="de-DE" dirty="0"/>
              <a:t>Sprachenstreit 1935-1938 </a:t>
            </a:r>
            <a:r>
              <a:rPr lang="de-DE" sz="3200" dirty="0"/>
              <a:t>(Wagner: Gestapo, </a:t>
            </a:r>
            <a:r>
              <a:rPr lang="de-DE" sz="3200" dirty="0">
                <a:highlight>
                  <a:srgbClr val="FFFF00"/>
                </a:highlight>
              </a:rPr>
              <a:t>6.12.35</a:t>
            </a:r>
            <a:r>
              <a:rPr lang="de-DE" sz="3200" dirty="0"/>
              <a:t>)</a:t>
            </a:r>
          </a:p>
        </p:txBody>
      </p:sp>
      <p:sp>
        <p:nvSpPr>
          <p:cNvPr id="3" name="Inhaltsplatzhalter 2">
            <a:extLst>
              <a:ext uri="{FF2B5EF4-FFF2-40B4-BE49-F238E27FC236}">
                <a16:creationId xmlns:a16="http://schemas.microsoft.com/office/drawing/2014/main" id="{4CFEEE31-28CD-49AA-9F00-1B54A950D00F}"/>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934B8AA3-8BBD-484D-9648-D2D376FD5FB2}"/>
              </a:ext>
            </a:extLst>
          </p:cNvPr>
          <p:cNvPicPr>
            <a:picLocks noChangeAspect="1"/>
          </p:cNvPicPr>
          <p:nvPr/>
        </p:nvPicPr>
        <p:blipFill>
          <a:blip r:embed="rId2"/>
          <a:stretch>
            <a:fillRect/>
          </a:stretch>
        </p:blipFill>
        <p:spPr>
          <a:xfrm>
            <a:off x="882742" y="1574800"/>
            <a:ext cx="11069246" cy="4483100"/>
          </a:xfrm>
          <a:prstGeom prst="rect">
            <a:avLst/>
          </a:prstGeom>
        </p:spPr>
      </p:pic>
    </p:spTree>
    <p:extLst>
      <p:ext uri="{BB962C8B-B14F-4D97-AF65-F5344CB8AC3E}">
        <p14:creationId xmlns:p14="http://schemas.microsoft.com/office/powerpoint/2010/main" val="1033885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160F2B-49DC-4BA9-A534-D831054EA802}"/>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BBAF56FA-975A-4AE5-8B68-2D504B848153}"/>
              </a:ext>
            </a:extLst>
          </p:cNvPr>
          <p:cNvSpPr>
            <a:spLocks noGrp="1"/>
          </p:cNvSpPr>
          <p:nvPr>
            <p:ph idx="1"/>
          </p:nvPr>
        </p:nvSpPr>
        <p:spPr>
          <a:xfrm>
            <a:off x="838200" y="5181599"/>
            <a:ext cx="10515600" cy="995363"/>
          </a:xfrm>
        </p:spPr>
        <p:txBody>
          <a:bodyPr>
            <a:normAutofit fontScale="92500" lnSpcReduction="20000"/>
          </a:bodyPr>
          <a:lstStyle/>
          <a:p>
            <a:r>
              <a:rPr lang="de-DE" dirty="0"/>
              <a:t>Aus: Herbert Wagner, Die Gestapo war nicht allein…</a:t>
            </a:r>
            <a:br>
              <a:rPr lang="de-DE" dirty="0"/>
            </a:br>
            <a:r>
              <a:rPr lang="de-DE" dirty="0"/>
              <a:t>Politische Sozialkontrolle und Staatsterror im deutsch-niederländischen Grenzgebiet 1929-1945, Münster 2004,  S. 309f</a:t>
            </a:r>
          </a:p>
        </p:txBody>
      </p:sp>
      <p:pic>
        <p:nvPicPr>
          <p:cNvPr id="4" name="Grafik 3">
            <a:extLst>
              <a:ext uri="{FF2B5EF4-FFF2-40B4-BE49-F238E27FC236}">
                <a16:creationId xmlns:a16="http://schemas.microsoft.com/office/drawing/2014/main" id="{9B293068-1608-4DF9-B720-97699B4B704B}"/>
              </a:ext>
            </a:extLst>
          </p:cNvPr>
          <p:cNvPicPr>
            <a:picLocks noChangeAspect="1"/>
          </p:cNvPicPr>
          <p:nvPr/>
        </p:nvPicPr>
        <p:blipFill>
          <a:blip r:embed="rId2"/>
          <a:stretch>
            <a:fillRect/>
          </a:stretch>
        </p:blipFill>
        <p:spPr>
          <a:xfrm>
            <a:off x="0" y="253846"/>
            <a:ext cx="12146905" cy="2806854"/>
          </a:xfrm>
          <a:prstGeom prst="rect">
            <a:avLst/>
          </a:prstGeom>
        </p:spPr>
      </p:pic>
      <p:pic>
        <p:nvPicPr>
          <p:cNvPr id="5" name="Grafik 4">
            <a:extLst>
              <a:ext uri="{FF2B5EF4-FFF2-40B4-BE49-F238E27FC236}">
                <a16:creationId xmlns:a16="http://schemas.microsoft.com/office/drawing/2014/main" id="{AECAD037-A475-4132-A1F5-3840B45A5476}"/>
              </a:ext>
            </a:extLst>
          </p:cNvPr>
          <p:cNvPicPr>
            <a:picLocks noChangeAspect="1"/>
          </p:cNvPicPr>
          <p:nvPr/>
        </p:nvPicPr>
        <p:blipFill>
          <a:blip r:embed="rId3"/>
          <a:stretch>
            <a:fillRect/>
          </a:stretch>
        </p:blipFill>
        <p:spPr>
          <a:xfrm>
            <a:off x="469592" y="2881258"/>
            <a:ext cx="11622833" cy="2122542"/>
          </a:xfrm>
          <a:prstGeom prst="rect">
            <a:avLst/>
          </a:prstGeom>
        </p:spPr>
      </p:pic>
    </p:spTree>
    <p:extLst>
      <p:ext uri="{BB962C8B-B14F-4D97-AF65-F5344CB8AC3E}">
        <p14:creationId xmlns:p14="http://schemas.microsoft.com/office/powerpoint/2010/main" val="3921377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EE0AEC-5E4D-4F95-AED4-FE74B8CC755C}"/>
              </a:ext>
            </a:extLst>
          </p:cNvPr>
          <p:cNvSpPr>
            <a:spLocks noGrp="1"/>
          </p:cNvSpPr>
          <p:nvPr>
            <p:ph type="title"/>
          </p:nvPr>
        </p:nvSpPr>
        <p:spPr>
          <a:xfrm>
            <a:off x="838200" y="365125"/>
            <a:ext cx="10792968" cy="1325563"/>
          </a:xfrm>
        </p:spPr>
        <p:txBody>
          <a:bodyPr/>
          <a:lstStyle/>
          <a:p>
            <a:r>
              <a:rPr lang="de-DE" dirty="0"/>
              <a:t>Lagebericht Gestapo Febr. 1934 Überwachung</a:t>
            </a:r>
          </a:p>
        </p:txBody>
      </p:sp>
      <p:sp>
        <p:nvSpPr>
          <p:cNvPr id="3" name="Inhaltsplatzhalter 2">
            <a:extLst>
              <a:ext uri="{FF2B5EF4-FFF2-40B4-BE49-F238E27FC236}">
                <a16:creationId xmlns:a16="http://schemas.microsoft.com/office/drawing/2014/main" id="{D55E784B-B5A1-4335-A29B-64F2EB9FD14A}"/>
              </a:ext>
            </a:extLst>
          </p:cNvPr>
          <p:cNvSpPr>
            <a:spLocks noGrp="1"/>
          </p:cNvSpPr>
          <p:nvPr>
            <p:ph idx="1"/>
          </p:nvPr>
        </p:nvSpPr>
        <p:spPr>
          <a:xfrm>
            <a:off x="857693" y="1460499"/>
            <a:ext cx="10515600" cy="5032376"/>
          </a:xfrm>
        </p:spPr>
        <p:txBody>
          <a:bodyPr>
            <a:normAutofit/>
          </a:bodyPr>
          <a:lstStyle/>
          <a:p>
            <a:pPr marL="0" indent="0">
              <a:buNone/>
            </a:pPr>
            <a:r>
              <a:rPr lang="de-DE" b="1" dirty="0"/>
              <a:t>Die altreformierte Kirche</a:t>
            </a:r>
          </a:p>
          <a:p>
            <a:pPr marL="0" indent="0">
              <a:buNone/>
            </a:pPr>
            <a:r>
              <a:rPr lang="de-DE" dirty="0"/>
              <a:t>Die Angehörigen dieser Konfession sind in der Berichtszeit </a:t>
            </a:r>
            <a:r>
              <a:rPr lang="de-DE" dirty="0">
                <a:highlight>
                  <a:srgbClr val="FFFF00"/>
                </a:highlight>
              </a:rPr>
              <a:t>im staatsfeindlichen Sinne nicht in Erscheinung getreten, </a:t>
            </a:r>
            <a:r>
              <a:rPr lang="de-DE" b="1" dirty="0">
                <a:highlight>
                  <a:srgbClr val="FFFF00"/>
                </a:highlight>
              </a:rPr>
              <a:t>werden aber ständig eingehend überwacht.</a:t>
            </a:r>
          </a:p>
          <a:p>
            <a:pPr marL="0" indent="0">
              <a:buNone/>
            </a:pPr>
            <a:r>
              <a:rPr lang="de-DE" dirty="0"/>
              <a:t>Es handelt sich bei den Angehörigen dieser Religionsgemeinschaft in der Hauptsache um einen ziemlich schwerfälligen Menschenschlag an der holländischen Grenze mit stark ausgeprägtem religiösen Empfinden und realistischer Denkungsart ohne nennenswerte Begeisterungsfähig-</a:t>
            </a:r>
            <a:r>
              <a:rPr lang="de-DE" dirty="0" err="1"/>
              <a:t>keit</a:t>
            </a:r>
            <a:r>
              <a:rPr lang="de-DE" dirty="0"/>
              <a:t>. Da es sich um überwiegend bodenständige Menschen (Bauern) handelt, steht </a:t>
            </a:r>
            <a:r>
              <a:rPr lang="de-DE" dirty="0">
                <a:highlight>
                  <a:srgbClr val="FFFF00"/>
                </a:highlight>
              </a:rPr>
              <a:t>zu erwarten, dass sie angesichts der bauernfreundlichen Maßnahmen der Reichsregierung ihre Haltung zugunsten des Staates in absehbarer Zeit wechseln werden</a:t>
            </a:r>
            <a:r>
              <a:rPr lang="de-DE" dirty="0"/>
              <a:t>. </a:t>
            </a:r>
          </a:p>
          <a:p>
            <a:pPr marL="0" indent="0">
              <a:buNone/>
            </a:pPr>
            <a:endParaRPr lang="de-DE" dirty="0"/>
          </a:p>
        </p:txBody>
      </p:sp>
    </p:spTree>
    <p:extLst>
      <p:ext uri="{BB962C8B-B14F-4D97-AF65-F5344CB8AC3E}">
        <p14:creationId xmlns:p14="http://schemas.microsoft.com/office/powerpoint/2010/main" val="825848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15C5DE5-1220-40D1-AFCF-3CB5F340344D}"/>
              </a:ext>
            </a:extLst>
          </p:cNvPr>
          <p:cNvPicPr>
            <a:picLocks noChangeAspect="1"/>
          </p:cNvPicPr>
          <p:nvPr/>
        </p:nvPicPr>
        <p:blipFill>
          <a:blip r:embed="rId2"/>
          <a:stretch>
            <a:fillRect/>
          </a:stretch>
        </p:blipFill>
        <p:spPr>
          <a:xfrm>
            <a:off x="400050" y="334335"/>
            <a:ext cx="10401300" cy="2894807"/>
          </a:xfrm>
          <a:prstGeom prst="rect">
            <a:avLst/>
          </a:prstGeom>
        </p:spPr>
      </p:pic>
      <p:sp>
        <p:nvSpPr>
          <p:cNvPr id="2" name="Titel 1">
            <a:extLst>
              <a:ext uri="{FF2B5EF4-FFF2-40B4-BE49-F238E27FC236}">
                <a16:creationId xmlns:a16="http://schemas.microsoft.com/office/drawing/2014/main" id="{D4F59780-1ACC-4020-870C-EDB71029F896}"/>
              </a:ext>
            </a:extLst>
          </p:cNvPr>
          <p:cNvSpPr>
            <a:spLocks noGrp="1"/>
          </p:cNvSpPr>
          <p:nvPr>
            <p:ph type="title"/>
          </p:nvPr>
        </p:nvSpPr>
        <p:spPr>
          <a:xfrm>
            <a:off x="342900" y="-39917"/>
            <a:ext cx="10515600" cy="1325563"/>
          </a:xfrm>
        </p:spPr>
        <p:txBody>
          <a:bodyPr/>
          <a:lstStyle/>
          <a:p>
            <a:r>
              <a:rPr lang="de-DE" dirty="0"/>
              <a:t>Planmäßige Überwachung, Verf. 5.5.36 </a:t>
            </a:r>
          </a:p>
        </p:txBody>
      </p:sp>
      <p:sp>
        <p:nvSpPr>
          <p:cNvPr id="3" name="Inhaltsplatzhalter 2">
            <a:extLst>
              <a:ext uri="{FF2B5EF4-FFF2-40B4-BE49-F238E27FC236}">
                <a16:creationId xmlns:a16="http://schemas.microsoft.com/office/drawing/2014/main" id="{480160B0-DBB5-46AD-B595-83C1853061C2}"/>
              </a:ext>
            </a:extLst>
          </p:cNvPr>
          <p:cNvSpPr>
            <a:spLocks noGrp="1"/>
          </p:cNvSpPr>
          <p:nvPr>
            <p:ph idx="1"/>
          </p:nvPr>
        </p:nvSpPr>
        <p:spPr/>
        <p:txBody>
          <a:bodyPr/>
          <a:lstStyle/>
          <a:p>
            <a:endParaRPr lang="de-DE" dirty="0"/>
          </a:p>
        </p:txBody>
      </p:sp>
      <p:pic>
        <p:nvPicPr>
          <p:cNvPr id="5" name="Grafik 4">
            <a:extLst>
              <a:ext uri="{FF2B5EF4-FFF2-40B4-BE49-F238E27FC236}">
                <a16:creationId xmlns:a16="http://schemas.microsoft.com/office/drawing/2014/main" id="{E4DB3374-8D31-4E53-AACD-F3C00727E52E}"/>
              </a:ext>
            </a:extLst>
          </p:cNvPr>
          <p:cNvPicPr>
            <a:picLocks noChangeAspect="1"/>
          </p:cNvPicPr>
          <p:nvPr/>
        </p:nvPicPr>
        <p:blipFill>
          <a:blip r:embed="rId3"/>
          <a:stretch>
            <a:fillRect/>
          </a:stretch>
        </p:blipFill>
        <p:spPr>
          <a:xfrm>
            <a:off x="57150" y="2983371"/>
            <a:ext cx="12192000" cy="2035845"/>
          </a:xfrm>
          <a:prstGeom prst="rect">
            <a:avLst/>
          </a:prstGeom>
        </p:spPr>
      </p:pic>
      <p:pic>
        <p:nvPicPr>
          <p:cNvPr id="6" name="Grafik 5">
            <a:extLst>
              <a:ext uri="{FF2B5EF4-FFF2-40B4-BE49-F238E27FC236}">
                <a16:creationId xmlns:a16="http://schemas.microsoft.com/office/drawing/2014/main" id="{DD7CC0C5-604B-4F24-86F5-8ABD028E6E80}"/>
              </a:ext>
            </a:extLst>
          </p:cNvPr>
          <p:cNvPicPr>
            <a:picLocks noChangeAspect="1"/>
          </p:cNvPicPr>
          <p:nvPr/>
        </p:nvPicPr>
        <p:blipFill>
          <a:blip r:embed="rId4"/>
          <a:stretch>
            <a:fillRect/>
          </a:stretch>
        </p:blipFill>
        <p:spPr>
          <a:xfrm>
            <a:off x="1143000" y="4358515"/>
            <a:ext cx="8935202" cy="2423239"/>
          </a:xfrm>
          <a:prstGeom prst="rect">
            <a:avLst/>
          </a:prstGeom>
        </p:spPr>
      </p:pic>
    </p:spTree>
    <p:extLst>
      <p:ext uri="{BB962C8B-B14F-4D97-AF65-F5344CB8AC3E}">
        <p14:creationId xmlns:p14="http://schemas.microsoft.com/office/powerpoint/2010/main" val="1638455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7B6EC7-4485-47EC-80CB-884D9BE91DB4}"/>
              </a:ext>
            </a:extLst>
          </p:cNvPr>
          <p:cNvSpPr>
            <a:spLocks noGrp="1"/>
          </p:cNvSpPr>
          <p:nvPr>
            <p:ph type="title"/>
          </p:nvPr>
        </p:nvSpPr>
        <p:spPr>
          <a:xfrm>
            <a:off x="276453" y="225112"/>
            <a:ext cx="10515600" cy="1325563"/>
          </a:xfrm>
        </p:spPr>
        <p:txBody>
          <a:bodyPr/>
          <a:lstStyle/>
          <a:p>
            <a:r>
              <a:rPr lang="de-DE" dirty="0"/>
              <a:t>Lukas Büter 1874-1960</a:t>
            </a:r>
          </a:p>
        </p:txBody>
      </p:sp>
      <p:sp>
        <p:nvSpPr>
          <p:cNvPr id="3" name="Inhaltsplatzhalter 2">
            <a:extLst>
              <a:ext uri="{FF2B5EF4-FFF2-40B4-BE49-F238E27FC236}">
                <a16:creationId xmlns:a16="http://schemas.microsoft.com/office/drawing/2014/main" id="{2A9690C7-D1E5-47B5-A9D8-97AF66785764}"/>
              </a:ext>
            </a:extLst>
          </p:cNvPr>
          <p:cNvSpPr>
            <a:spLocks noGrp="1"/>
          </p:cNvSpPr>
          <p:nvPr>
            <p:ph idx="1"/>
          </p:nvPr>
        </p:nvSpPr>
        <p:spPr>
          <a:xfrm>
            <a:off x="261350" y="1131587"/>
            <a:ext cx="10515600" cy="4351338"/>
          </a:xfrm>
        </p:spPr>
        <p:txBody>
          <a:bodyPr/>
          <a:lstStyle/>
          <a:p>
            <a:r>
              <a:rPr lang="de-DE" dirty="0"/>
              <a:t>10 </a:t>
            </a:r>
            <a:r>
              <a:rPr lang="de-DE" dirty="0">
                <a:highlight>
                  <a:srgbClr val="FFFF00"/>
                </a:highlight>
              </a:rPr>
              <a:t>Briefe</a:t>
            </a:r>
            <a:r>
              <a:rPr lang="de-DE" dirty="0"/>
              <a:t> an / von B. </a:t>
            </a:r>
            <a:r>
              <a:rPr lang="de-DE" dirty="0">
                <a:highlight>
                  <a:srgbClr val="FFFF00"/>
                </a:highlight>
              </a:rPr>
              <a:t>1931-1936</a:t>
            </a:r>
            <a:r>
              <a:rPr lang="de-DE" dirty="0"/>
              <a:t> an NSDAP Reichsleitung, </a:t>
            </a:r>
            <a:br>
              <a:rPr lang="de-DE" dirty="0"/>
            </a:br>
            <a:r>
              <a:rPr lang="de-DE" dirty="0"/>
              <a:t>  		             ERK Aurich, Minister Berlin, </a:t>
            </a:r>
            <a:r>
              <a:rPr lang="de-DE" dirty="0" err="1"/>
              <a:t>Reg.präs</a:t>
            </a:r>
            <a:r>
              <a:rPr lang="de-DE" dirty="0"/>
              <a:t>. L-rat</a:t>
            </a:r>
          </a:p>
        </p:txBody>
      </p:sp>
      <p:pic>
        <p:nvPicPr>
          <p:cNvPr id="4" name="Grafik 3">
            <a:extLst>
              <a:ext uri="{FF2B5EF4-FFF2-40B4-BE49-F238E27FC236}">
                <a16:creationId xmlns:a16="http://schemas.microsoft.com/office/drawing/2014/main" id="{51179627-CCA5-4878-B073-2387ACF60F40}"/>
              </a:ext>
            </a:extLst>
          </p:cNvPr>
          <p:cNvPicPr>
            <a:picLocks noChangeAspect="1"/>
          </p:cNvPicPr>
          <p:nvPr/>
        </p:nvPicPr>
        <p:blipFill rotWithShape="1">
          <a:blip r:embed="rId2"/>
          <a:srcRect b="52718"/>
          <a:stretch/>
        </p:blipFill>
        <p:spPr>
          <a:xfrm>
            <a:off x="1756003" y="4460735"/>
            <a:ext cx="7556500" cy="2260961"/>
          </a:xfrm>
          <a:prstGeom prst="rect">
            <a:avLst/>
          </a:prstGeom>
        </p:spPr>
      </p:pic>
      <p:sp>
        <p:nvSpPr>
          <p:cNvPr id="5" name="Textfeld 4">
            <a:extLst>
              <a:ext uri="{FF2B5EF4-FFF2-40B4-BE49-F238E27FC236}">
                <a16:creationId xmlns:a16="http://schemas.microsoft.com/office/drawing/2014/main" id="{F22E5AE6-B392-4B67-94DC-22A2BFE94100}"/>
              </a:ext>
            </a:extLst>
          </p:cNvPr>
          <p:cNvSpPr txBox="1"/>
          <p:nvPr/>
        </p:nvSpPr>
        <p:spPr>
          <a:xfrm>
            <a:off x="9428648" y="735658"/>
            <a:ext cx="2108886" cy="6032421"/>
          </a:xfrm>
          <a:prstGeom prst="rect">
            <a:avLst/>
          </a:prstGeom>
          <a:noFill/>
        </p:spPr>
        <p:txBody>
          <a:bodyPr wrap="square" rtlCol="0">
            <a:spAutoFit/>
          </a:bodyPr>
          <a:lstStyle/>
          <a:p>
            <a:r>
              <a:rPr lang="de-DE" sz="2400" b="1" dirty="0" err="1"/>
              <a:t>Entnazif</a:t>
            </a:r>
            <a:r>
              <a:rPr lang="de-DE" sz="2400" b="1" dirty="0"/>
              <a:t>. Akte</a:t>
            </a:r>
          </a:p>
          <a:p>
            <a:r>
              <a:rPr lang="de-DE" dirty="0"/>
              <a:t>Lukas Büter</a:t>
            </a:r>
            <a:r>
              <a:rPr lang="de-DE" sz="2000" dirty="0"/>
              <a:t>:</a:t>
            </a:r>
            <a:endParaRPr lang="de-DE" dirty="0"/>
          </a:p>
          <a:p>
            <a:r>
              <a:rPr lang="de-DE" dirty="0">
                <a:highlight>
                  <a:srgbClr val="FFFF00"/>
                </a:highlight>
              </a:rPr>
              <a:t>NLA OS Rep 980 </a:t>
            </a:r>
            <a:br>
              <a:rPr lang="de-DE" dirty="0"/>
            </a:br>
            <a:r>
              <a:rPr lang="de-DE" dirty="0"/>
              <a:t>Nr.  23619:</a:t>
            </a:r>
          </a:p>
          <a:p>
            <a:endParaRPr lang="de-DE" dirty="0"/>
          </a:p>
          <a:p>
            <a:r>
              <a:rPr lang="de-DE" dirty="0"/>
              <a:t>NSDAP </a:t>
            </a:r>
            <a:r>
              <a:rPr lang="de-DE" dirty="0" err="1"/>
              <a:t>Mitgl</a:t>
            </a:r>
            <a:r>
              <a:rPr lang="de-DE" dirty="0"/>
              <a:t>. </a:t>
            </a:r>
            <a:br>
              <a:rPr lang="de-DE" dirty="0"/>
            </a:br>
            <a:r>
              <a:rPr lang="de-DE" dirty="0"/>
              <a:t>1933-1945</a:t>
            </a:r>
          </a:p>
          <a:p>
            <a:r>
              <a:rPr lang="de-DE" b="1" dirty="0">
                <a:highlight>
                  <a:srgbClr val="FFFF00"/>
                </a:highlight>
              </a:rPr>
              <a:t>Einstufung in</a:t>
            </a:r>
            <a:br>
              <a:rPr lang="de-DE" b="1" dirty="0">
                <a:highlight>
                  <a:srgbClr val="FFFF00"/>
                </a:highlight>
              </a:rPr>
            </a:br>
            <a:r>
              <a:rPr lang="de-DE" b="1" dirty="0">
                <a:highlight>
                  <a:srgbClr val="FFFF00"/>
                </a:highlight>
              </a:rPr>
              <a:t>Kategorie:</a:t>
            </a:r>
            <a:br>
              <a:rPr lang="de-DE" b="1" dirty="0">
                <a:highlight>
                  <a:srgbClr val="FFFF00"/>
                </a:highlight>
              </a:rPr>
            </a:br>
            <a:r>
              <a:rPr lang="de-DE" b="1" dirty="0">
                <a:highlight>
                  <a:srgbClr val="FFFF00"/>
                </a:highlight>
              </a:rPr>
              <a:t>nicht zu überprüfen</a:t>
            </a:r>
          </a:p>
          <a:p>
            <a:endParaRPr lang="de-DE" dirty="0">
              <a:highlight>
                <a:srgbClr val="FFFF00"/>
              </a:highlight>
            </a:endParaRPr>
          </a:p>
          <a:p>
            <a:r>
              <a:rPr lang="de-DE" dirty="0" err="1">
                <a:highlight>
                  <a:srgbClr val="FFFF00"/>
                </a:highlight>
              </a:rPr>
              <a:t>Nhs</a:t>
            </a:r>
            <a:r>
              <a:rPr lang="de-DE" dirty="0">
                <a:highlight>
                  <a:srgbClr val="FFFF00"/>
                </a:highlight>
              </a:rPr>
              <a:t> 280 </a:t>
            </a:r>
            <a:r>
              <a:rPr lang="de-DE" dirty="0" err="1">
                <a:highlight>
                  <a:srgbClr val="FFFF00"/>
                </a:highlight>
              </a:rPr>
              <a:t>Ent-nz.akt</a:t>
            </a:r>
            <a:r>
              <a:rPr lang="de-DE" dirty="0">
                <a:highlight>
                  <a:srgbClr val="FFFF00"/>
                </a:highlight>
              </a:rPr>
              <a:t>.</a:t>
            </a:r>
            <a:br>
              <a:rPr lang="de-DE" dirty="0"/>
            </a:br>
            <a:r>
              <a:rPr lang="de-DE" b="1" dirty="0"/>
              <a:t>20 </a:t>
            </a:r>
            <a:r>
              <a:rPr lang="de-DE" b="1" dirty="0" err="1"/>
              <a:t>wesentl</a:t>
            </a:r>
            <a:r>
              <a:rPr lang="de-DE" b="1" dirty="0"/>
              <a:t>. </a:t>
            </a:r>
            <a:r>
              <a:rPr lang="de-DE" b="1" dirty="0" err="1"/>
              <a:t>Förd</a:t>
            </a:r>
            <a:r>
              <a:rPr lang="de-DE" b="1" dirty="0"/>
              <a:t>. u. Nutznießer, </a:t>
            </a:r>
            <a:br>
              <a:rPr lang="de-DE" b="1" dirty="0"/>
            </a:br>
            <a:r>
              <a:rPr lang="de-DE" b="1" dirty="0"/>
              <a:t>60 Unterstützer</a:t>
            </a:r>
          </a:p>
          <a:p>
            <a:endParaRPr lang="de-DE" b="1" dirty="0"/>
          </a:p>
          <a:p>
            <a:r>
              <a:rPr lang="de-DE" dirty="0">
                <a:highlight>
                  <a:srgbClr val="FFFF00"/>
                </a:highlight>
              </a:rPr>
              <a:t>Uelsen 378 Akten</a:t>
            </a:r>
            <a:br>
              <a:rPr lang="de-DE" b="1" dirty="0"/>
            </a:br>
            <a:r>
              <a:rPr lang="de-DE" b="1" dirty="0"/>
              <a:t>19 </a:t>
            </a:r>
            <a:r>
              <a:rPr lang="de-DE" b="1" dirty="0" err="1"/>
              <a:t>wsntl</a:t>
            </a:r>
            <a:r>
              <a:rPr lang="de-DE" b="1" dirty="0"/>
              <a:t>. F. u. N.</a:t>
            </a:r>
            <a:br>
              <a:rPr lang="de-DE" b="1" dirty="0"/>
            </a:br>
            <a:r>
              <a:rPr lang="de-DE" b="1" dirty="0"/>
              <a:t>111 U-</a:t>
            </a:r>
            <a:r>
              <a:rPr lang="de-DE" b="1" dirty="0" err="1"/>
              <a:t>stützer</a:t>
            </a:r>
            <a:r>
              <a:rPr lang="de-DE" b="1" dirty="0"/>
              <a:t>/</a:t>
            </a:r>
            <a:r>
              <a:rPr lang="de-DE" b="1" dirty="0" err="1"/>
              <a:t>Mitl</a:t>
            </a:r>
            <a:r>
              <a:rPr lang="de-DE" b="1" dirty="0"/>
              <a:t>.,</a:t>
            </a:r>
            <a:br>
              <a:rPr lang="de-DE" b="1" dirty="0"/>
            </a:br>
            <a:r>
              <a:rPr lang="de-DE" b="1" dirty="0"/>
              <a:t>140 entlastet</a:t>
            </a:r>
          </a:p>
          <a:p>
            <a:r>
              <a:rPr lang="de-DE" dirty="0"/>
              <a:t>Uelsen 33-45 S. 193</a:t>
            </a:r>
          </a:p>
        </p:txBody>
      </p:sp>
      <p:pic>
        <p:nvPicPr>
          <p:cNvPr id="6" name="Grafik 5">
            <a:extLst>
              <a:ext uri="{FF2B5EF4-FFF2-40B4-BE49-F238E27FC236}">
                <a16:creationId xmlns:a16="http://schemas.microsoft.com/office/drawing/2014/main" id="{6DA12B34-FD3A-49E7-929B-8C6B339CCD83}"/>
              </a:ext>
            </a:extLst>
          </p:cNvPr>
          <p:cNvPicPr>
            <a:picLocks noChangeAspect="1"/>
          </p:cNvPicPr>
          <p:nvPr/>
        </p:nvPicPr>
        <p:blipFill>
          <a:blip r:embed="rId3"/>
          <a:stretch>
            <a:fillRect/>
          </a:stretch>
        </p:blipFill>
        <p:spPr>
          <a:xfrm>
            <a:off x="585415" y="1967985"/>
            <a:ext cx="8082649" cy="2606334"/>
          </a:xfrm>
          <a:prstGeom prst="rect">
            <a:avLst/>
          </a:prstGeom>
        </p:spPr>
      </p:pic>
      <p:sp>
        <p:nvSpPr>
          <p:cNvPr id="7" name="Textfeld 6">
            <a:extLst>
              <a:ext uri="{FF2B5EF4-FFF2-40B4-BE49-F238E27FC236}">
                <a16:creationId xmlns:a16="http://schemas.microsoft.com/office/drawing/2014/main" id="{457B7181-3018-40FC-8BC8-CB8E6A212679}"/>
              </a:ext>
            </a:extLst>
          </p:cNvPr>
          <p:cNvSpPr txBox="1"/>
          <p:nvPr/>
        </p:nvSpPr>
        <p:spPr>
          <a:xfrm>
            <a:off x="497807" y="3951519"/>
            <a:ext cx="4730176" cy="461665"/>
          </a:xfrm>
          <a:prstGeom prst="rect">
            <a:avLst/>
          </a:prstGeom>
          <a:noFill/>
        </p:spPr>
        <p:txBody>
          <a:bodyPr wrap="square" rtlCol="0">
            <a:spAutoFit/>
          </a:bodyPr>
          <a:lstStyle/>
          <a:p>
            <a:r>
              <a:rPr lang="de-DE" sz="2400" dirty="0"/>
              <a:t>27.01.1936, Verfügung vom 9.1.36</a:t>
            </a:r>
          </a:p>
        </p:txBody>
      </p:sp>
    </p:spTree>
    <p:extLst>
      <p:ext uri="{BB962C8B-B14F-4D97-AF65-F5344CB8AC3E}">
        <p14:creationId xmlns:p14="http://schemas.microsoft.com/office/powerpoint/2010/main" val="1188938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DCE0F-DBEE-490A-BFAB-C758699F5CD1}"/>
              </a:ext>
            </a:extLst>
          </p:cNvPr>
          <p:cNvSpPr>
            <a:spLocks noGrp="1"/>
          </p:cNvSpPr>
          <p:nvPr>
            <p:ph type="title"/>
          </p:nvPr>
        </p:nvSpPr>
        <p:spPr>
          <a:xfrm>
            <a:off x="838200" y="365125"/>
            <a:ext cx="10515600" cy="1992313"/>
          </a:xfrm>
        </p:spPr>
        <p:txBody>
          <a:bodyPr>
            <a:normAutofit/>
          </a:bodyPr>
          <a:lstStyle/>
          <a:p>
            <a:r>
              <a:rPr lang="de-DE" dirty="0"/>
              <a:t>Entnazifizierung: </a:t>
            </a:r>
            <a:br>
              <a:rPr lang="de-DE" dirty="0"/>
            </a:br>
            <a:r>
              <a:rPr lang="de-DE" sz="2800" dirty="0"/>
              <a:t>(Wikipedia:  </a:t>
            </a:r>
            <a:r>
              <a:rPr lang="de-DE" sz="2800" dirty="0">
                <a:highlight>
                  <a:srgbClr val="FFFF00"/>
                </a:highlight>
              </a:rPr>
              <a:t>3 westl. </a:t>
            </a:r>
            <a:r>
              <a:rPr lang="de-DE" sz="2800" dirty="0" err="1">
                <a:highlight>
                  <a:srgbClr val="FFFF00"/>
                </a:highlight>
              </a:rPr>
              <a:t>Besatzungsz</a:t>
            </a:r>
            <a:r>
              <a:rPr lang="de-DE" sz="2800" dirty="0">
                <a:highlight>
                  <a:srgbClr val="FFFF00"/>
                </a:highlight>
              </a:rPr>
              <a:t>. 182.000 Internierte</a:t>
            </a:r>
            <a:r>
              <a:rPr lang="de-DE" sz="2800" dirty="0"/>
              <a:t>, </a:t>
            </a:r>
            <a:br>
              <a:rPr lang="de-DE" sz="2800" dirty="0"/>
            </a:br>
            <a:r>
              <a:rPr lang="de-DE" sz="2800" dirty="0"/>
              <a:t>bis Jan 1947 wurde fast die Hälfte entlassen</a:t>
            </a:r>
            <a:br>
              <a:rPr lang="de-DE" sz="2800" dirty="0"/>
            </a:br>
            <a:r>
              <a:rPr lang="de-DE" sz="2800" dirty="0"/>
              <a:t>ES gab rund </a:t>
            </a:r>
            <a:r>
              <a:rPr lang="de-DE" sz="2800" dirty="0">
                <a:highlight>
                  <a:srgbClr val="FFFF00"/>
                </a:highlight>
              </a:rPr>
              <a:t>5.000 Verurteilungen, davon 806 </a:t>
            </a:r>
            <a:r>
              <a:rPr lang="de-DE" sz="2800" dirty="0" err="1">
                <a:highlight>
                  <a:srgbClr val="FFFF00"/>
                </a:highlight>
              </a:rPr>
              <a:t>Todesurt</a:t>
            </a:r>
            <a:r>
              <a:rPr lang="de-DE" sz="2800" dirty="0">
                <a:highlight>
                  <a:srgbClr val="FFFF00"/>
                </a:highlight>
              </a:rPr>
              <a:t>., v. d. 486 </a:t>
            </a:r>
            <a:r>
              <a:rPr lang="de-DE" sz="2800" dirty="0" err="1">
                <a:highlight>
                  <a:srgbClr val="FFFF00"/>
                </a:highlight>
              </a:rPr>
              <a:t>vollstr</a:t>
            </a:r>
            <a:r>
              <a:rPr lang="de-DE" sz="2800" dirty="0">
                <a:highlight>
                  <a:srgbClr val="FFFF00"/>
                </a:highlight>
              </a:rPr>
              <a:t>.</a:t>
            </a:r>
          </a:p>
        </p:txBody>
      </p:sp>
      <p:sp>
        <p:nvSpPr>
          <p:cNvPr id="3" name="Inhaltsplatzhalter 2">
            <a:extLst>
              <a:ext uri="{FF2B5EF4-FFF2-40B4-BE49-F238E27FC236}">
                <a16:creationId xmlns:a16="http://schemas.microsoft.com/office/drawing/2014/main" id="{E46C1390-7D4C-465D-8222-FD40E4D292B8}"/>
              </a:ext>
            </a:extLst>
          </p:cNvPr>
          <p:cNvSpPr>
            <a:spLocks noGrp="1"/>
          </p:cNvSpPr>
          <p:nvPr>
            <p:ph idx="1"/>
          </p:nvPr>
        </p:nvSpPr>
        <p:spPr>
          <a:xfrm>
            <a:off x="804862" y="2357438"/>
            <a:ext cx="10515600" cy="3548063"/>
          </a:xfrm>
        </p:spPr>
        <p:txBody>
          <a:bodyPr>
            <a:noAutofit/>
          </a:bodyPr>
          <a:lstStyle/>
          <a:p>
            <a:pPr marL="0" indent="0">
              <a:buNone/>
            </a:pPr>
            <a:r>
              <a:rPr lang="de-DE" sz="2400" dirty="0"/>
              <a:t>In den drei Westzonen wurde bis 31. Dezember 1949 über </a:t>
            </a:r>
            <a:r>
              <a:rPr lang="de-DE" sz="2400" dirty="0">
                <a:highlight>
                  <a:srgbClr val="FFFF00"/>
                </a:highlight>
              </a:rPr>
              <a:t>2,5 Millionen </a:t>
            </a:r>
            <a:r>
              <a:rPr lang="de-DE" sz="2400" dirty="0"/>
              <a:t>Deutsche in überwiegend mit Laienrichtern besetzten </a:t>
            </a:r>
            <a:r>
              <a:rPr lang="de-DE" sz="2400" dirty="0">
                <a:highlight>
                  <a:srgbClr val="FFFF00"/>
                </a:highlight>
              </a:rPr>
              <a:t>Spruchkammerverfahren</a:t>
            </a:r>
            <a:r>
              <a:rPr lang="de-DE" sz="2400" dirty="0"/>
              <a:t> wie folgt geurteilt:</a:t>
            </a:r>
          </a:p>
          <a:p>
            <a:pPr marL="0" indent="0">
              <a:buNone/>
            </a:pPr>
            <a:r>
              <a:rPr lang="de-DE" sz="2400" dirty="0"/>
              <a:t>    54 % </a:t>
            </a:r>
            <a:r>
              <a:rPr lang="de-DE" sz="2400" dirty="0">
                <a:highlight>
                  <a:srgbClr val="FFFF00"/>
                </a:highlight>
              </a:rPr>
              <a:t>Mitläufer</a:t>
            </a:r>
            <a:r>
              <a:rPr lang="de-DE" sz="2400" dirty="0"/>
              <a:t>,</a:t>
            </a:r>
          </a:p>
          <a:p>
            <a:pPr marL="0" indent="0">
              <a:buNone/>
            </a:pPr>
            <a:r>
              <a:rPr lang="de-DE" sz="2400" dirty="0"/>
              <a:t>    bei 34,6 % wurde das Verfahren </a:t>
            </a:r>
            <a:r>
              <a:rPr lang="de-DE" sz="2400" dirty="0">
                <a:highlight>
                  <a:srgbClr val="FFFF00"/>
                </a:highlight>
              </a:rPr>
              <a:t>eingestellt</a:t>
            </a:r>
            <a:r>
              <a:rPr lang="de-DE" sz="2400" dirty="0"/>
              <a:t>,</a:t>
            </a:r>
          </a:p>
          <a:p>
            <a:pPr marL="0" indent="0">
              <a:buNone/>
            </a:pPr>
            <a:r>
              <a:rPr lang="de-DE" sz="2400" dirty="0"/>
              <a:t>    0,6 % wurden </a:t>
            </a:r>
            <a:r>
              <a:rPr lang="de-DE" sz="2400" dirty="0">
                <a:highlight>
                  <a:srgbClr val="FFFF00"/>
                </a:highlight>
              </a:rPr>
              <a:t>als NS-Gegner anerkannt</a:t>
            </a:r>
            <a:r>
              <a:rPr lang="de-DE" sz="2400" dirty="0"/>
              <a:t>,</a:t>
            </a:r>
          </a:p>
          <a:p>
            <a:pPr marL="0" indent="0">
              <a:buNone/>
            </a:pPr>
            <a:r>
              <a:rPr lang="de-DE" sz="2400" dirty="0"/>
              <a:t>    1,4 % Hauptschuldige und Belastete (</a:t>
            </a:r>
            <a:r>
              <a:rPr lang="de-DE" sz="2400" dirty="0">
                <a:highlight>
                  <a:srgbClr val="FFFF00"/>
                </a:highlight>
              </a:rPr>
              <a:t>Schuldige</a:t>
            </a:r>
            <a:r>
              <a:rPr lang="de-DE" sz="2400" dirty="0"/>
              <a:t>).</a:t>
            </a:r>
          </a:p>
          <a:p>
            <a:pPr marL="0" indent="0">
              <a:buNone/>
            </a:pPr>
            <a:r>
              <a:rPr lang="de-DE" sz="2400" dirty="0"/>
              <a:t>Viele der tief in die NS-Vergangenheit verstrickten Mitläufer konnten in der Bundesrepublik Deutschland unbehelligt nach 1949 Karriere machen. </a:t>
            </a:r>
            <a:r>
              <a:rPr lang="de-DE" sz="2400" dirty="0">
                <a:highlight>
                  <a:srgbClr val="FFFF00"/>
                </a:highlight>
              </a:rPr>
              <a:t>So steigerte sich in den ersten vier Bundestagen (bis 1965) die Zahl ehemaliger Nationalsozialisten bis auf 25 % aller Mandate </a:t>
            </a:r>
          </a:p>
        </p:txBody>
      </p:sp>
    </p:spTree>
    <p:extLst>
      <p:ext uri="{BB962C8B-B14F-4D97-AF65-F5344CB8AC3E}">
        <p14:creationId xmlns:p14="http://schemas.microsoft.com/office/powerpoint/2010/main" val="153929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521DC9-FBF5-4DA3-86E9-BBB2169EF537}"/>
              </a:ext>
            </a:extLst>
          </p:cNvPr>
          <p:cNvSpPr>
            <a:spLocks noGrp="1"/>
          </p:cNvSpPr>
          <p:nvPr>
            <p:ph type="title"/>
          </p:nvPr>
        </p:nvSpPr>
        <p:spPr>
          <a:xfrm>
            <a:off x="874734" y="104455"/>
            <a:ext cx="11317266" cy="1325563"/>
          </a:xfrm>
        </p:spPr>
        <p:txBody>
          <a:bodyPr/>
          <a:lstStyle/>
          <a:p>
            <a:r>
              <a:rPr lang="de-DE" dirty="0"/>
              <a:t>Pastor Jannes van Raalte 1894-1982, </a:t>
            </a:r>
            <a:r>
              <a:rPr lang="de-DE" dirty="0">
                <a:highlight>
                  <a:srgbClr val="FFFF00"/>
                </a:highlight>
              </a:rPr>
              <a:t>KZ 40-45</a:t>
            </a:r>
          </a:p>
        </p:txBody>
      </p:sp>
      <p:sp>
        <p:nvSpPr>
          <p:cNvPr id="3" name="Inhaltsplatzhalter 2">
            <a:extLst>
              <a:ext uri="{FF2B5EF4-FFF2-40B4-BE49-F238E27FC236}">
                <a16:creationId xmlns:a16="http://schemas.microsoft.com/office/drawing/2014/main" id="{8DE59234-0FA8-4FBD-A1D8-750A2CADE407}"/>
              </a:ext>
            </a:extLst>
          </p:cNvPr>
          <p:cNvSpPr>
            <a:spLocks noGrp="1"/>
          </p:cNvSpPr>
          <p:nvPr>
            <p:ph idx="1"/>
          </p:nvPr>
        </p:nvSpPr>
        <p:spPr>
          <a:xfrm>
            <a:off x="838200" y="1383677"/>
            <a:ext cx="10515600" cy="4351338"/>
          </a:xfrm>
        </p:spPr>
        <p:txBody>
          <a:bodyPr>
            <a:normAutofit/>
          </a:bodyPr>
          <a:lstStyle/>
          <a:p>
            <a:r>
              <a:rPr lang="de-DE" dirty="0"/>
              <a:t>1928-35 Laar (35-39 </a:t>
            </a:r>
            <a:r>
              <a:rPr lang="de-DE" dirty="0" err="1"/>
              <a:t>Coev</a:t>
            </a:r>
            <a:r>
              <a:rPr lang="de-DE" dirty="0"/>
              <a:t>.), 40 </a:t>
            </a:r>
            <a:r>
              <a:rPr lang="de-DE" dirty="0" err="1"/>
              <a:t>Heerde</a:t>
            </a:r>
            <a:r>
              <a:rPr lang="de-DE" dirty="0"/>
              <a:t>, 41-45 Schutzhaft, Dachau, NL.</a:t>
            </a:r>
          </a:p>
          <a:p>
            <a:r>
              <a:rPr lang="de-DE" dirty="0"/>
              <a:t>1929 Strom in Laar, 1934 erstes Buch, </a:t>
            </a:r>
            <a:r>
              <a:rPr lang="de-DE" dirty="0">
                <a:highlight>
                  <a:srgbClr val="FFFF00"/>
                </a:highlight>
              </a:rPr>
              <a:t>schreibt in NL Zeitungen</a:t>
            </a:r>
          </a:p>
          <a:p>
            <a:r>
              <a:rPr lang="de-DE" dirty="0"/>
              <a:t>1929 JB – Gesellschaftsordnung u. </a:t>
            </a:r>
            <a:r>
              <a:rPr lang="de-DE" dirty="0" err="1"/>
              <a:t>polit</a:t>
            </a:r>
            <a:r>
              <a:rPr lang="de-DE" dirty="0"/>
              <a:t>. Themen, deutsche AR-Partei</a:t>
            </a:r>
          </a:p>
          <a:p>
            <a:r>
              <a:rPr lang="de-DE" dirty="0"/>
              <a:t>1934 JB – </a:t>
            </a:r>
            <a:r>
              <a:rPr lang="de-DE" dirty="0" err="1"/>
              <a:t>Samml</a:t>
            </a:r>
            <a:r>
              <a:rPr lang="de-DE" dirty="0"/>
              <a:t>. </a:t>
            </a:r>
            <a:r>
              <a:rPr lang="de-DE" dirty="0" err="1"/>
              <a:t>antichr</a:t>
            </a:r>
            <a:r>
              <a:rPr lang="de-DE" dirty="0"/>
              <a:t>. Äußerungen aus NS-Verbänden  (J.R.)</a:t>
            </a:r>
          </a:p>
          <a:p>
            <a:r>
              <a:rPr lang="de-DE" dirty="0"/>
              <a:t>22.08.40 gefangen, </a:t>
            </a:r>
            <a:r>
              <a:rPr lang="de-DE" dirty="0" err="1"/>
              <a:t>Ermelo</a:t>
            </a:r>
            <a:r>
              <a:rPr lang="de-DE" dirty="0"/>
              <a:t> </a:t>
            </a:r>
            <a:r>
              <a:rPr lang="de-DE" dirty="0">
                <a:highlight>
                  <a:srgbClr val="FFFF00"/>
                </a:highlight>
              </a:rPr>
              <a:t>41 </a:t>
            </a:r>
            <a:r>
              <a:rPr lang="de-DE" dirty="0" err="1">
                <a:highlight>
                  <a:srgbClr val="FFFF00"/>
                </a:highlight>
              </a:rPr>
              <a:t>Buchenw</a:t>
            </a:r>
            <a:r>
              <a:rPr lang="de-DE" dirty="0">
                <a:highlight>
                  <a:srgbClr val="FFFF00"/>
                </a:highlight>
              </a:rPr>
              <a:t>., 42 Dachau</a:t>
            </a:r>
            <a:endParaRPr lang="de-DE" dirty="0"/>
          </a:p>
          <a:p>
            <a:r>
              <a:rPr lang="de-DE" dirty="0"/>
              <a:t>1945 </a:t>
            </a:r>
            <a:r>
              <a:rPr lang="de-DE" dirty="0">
                <a:highlight>
                  <a:srgbClr val="FFFF00"/>
                </a:highlight>
              </a:rPr>
              <a:t>In </a:t>
            </a:r>
            <a:r>
              <a:rPr lang="de-DE" dirty="0" err="1">
                <a:highlight>
                  <a:srgbClr val="FFFF00"/>
                </a:highlight>
              </a:rPr>
              <a:t>het</a:t>
            </a:r>
            <a:r>
              <a:rPr lang="de-DE" dirty="0">
                <a:highlight>
                  <a:srgbClr val="FFFF00"/>
                </a:highlight>
              </a:rPr>
              <a:t> </a:t>
            </a:r>
            <a:r>
              <a:rPr lang="de-DE" dirty="0" err="1">
                <a:highlight>
                  <a:srgbClr val="FFFF00"/>
                </a:highlight>
              </a:rPr>
              <a:t>concentratiecamp</a:t>
            </a:r>
            <a:r>
              <a:rPr lang="de-DE" dirty="0">
                <a:highlight>
                  <a:srgbClr val="FFFF00"/>
                </a:highlight>
              </a:rPr>
              <a:t>  </a:t>
            </a:r>
            <a:r>
              <a:rPr lang="de-DE" dirty="0"/>
              <a:t>(</a:t>
            </a:r>
            <a:r>
              <a:rPr lang="de-DE" i="1" dirty="0"/>
              <a:t>Zeitung vom 1979</a:t>
            </a:r>
            <a:r>
              <a:rPr lang="de-DE" dirty="0"/>
              <a:t>)</a:t>
            </a:r>
          </a:p>
        </p:txBody>
      </p:sp>
      <p:pic>
        <p:nvPicPr>
          <p:cNvPr id="6" name="Grafik 5">
            <a:extLst>
              <a:ext uri="{FF2B5EF4-FFF2-40B4-BE49-F238E27FC236}">
                <a16:creationId xmlns:a16="http://schemas.microsoft.com/office/drawing/2014/main" id="{C6BF8A85-3C24-4199-A8DD-1EEC0A4E5A95}"/>
              </a:ext>
            </a:extLst>
          </p:cNvPr>
          <p:cNvPicPr>
            <a:picLocks noChangeAspect="1"/>
          </p:cNvPicPr>
          <p:nvPr/>
        </p:nvPicPr>
        <p:blipFill>
          <a:blip r:embed="rId2"/>
          <a:stretch>
            <a:fillRect/>
          </a:stretch>
        </p:blipFill>
        <p:spPr>
          <a:xfrm>
            <a:off x="1174302" y="4618542"/>
            <a:ext cx="7739402" cy="1896565"/>
          </a:xfrm>
          <a:prstGeom prst="rect">
            <a:avLst/>
          </a:prstGeom>
        </p:spPr>
      </p:pic>
      <p:pic>
        <p:nvPicPr>
          <p:cNvPr id="7" name="Grafik 6">
            <a:extLst>
              <a:ext uri="{FF2B5EF4-FFF2-40B4-BE49-F238E27FC236}">
                <a16:creationId xmlns:a16="http://schemas.microsoft.com/office/drawing/2014/main" id="{2EB416C2-B999-447F-8783-34776A583844}"/>
              </a:ext>
            </a:extLst>
          </p:cNvPr>
          <p:cNvPicPr>
            <a:picLocks noChangeAspect="1"/>
          </p:cNvPicPr>
          <p:nvPr/>
        </p:nvPicPr>
        <p:blipFill>
          <a:blip r:embed="rId3"/>
          <a:stretch>
            <a:fillRect/>
          </a:stretch>
        </p:blipFill>
        <p:spPr>
          <a:xfrm>
            <a:off x="8913704" y="3386359"/>
            <a:ext cx="2198510" cy="3128748"/>
          </a:xfrm>
          <a:prstGeom prst="rect">
            <a:avLst/>
          </a:prstGeom>
        </p:spPr>
      </p:pic>
    </p:spTree>
    <p:extLst>
      <p:ext uri="{BB962C8B-B14F-4D97-AF65-F5344CB8AC3E}">
        <p14:creationId xmlns:p14="http://schemas.microsoft.com/office/powerpoint/2010/main" val="2492386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3E643F-F108-43AF-9BB7-3C0C3B8FBFE5}"/>
              </a:ext>
            </a:extLst>
          </p:cNvPr>
          <p:cNvSpPr>
            <a:spLocks noGrp="1"/>
          </p:cNvSpPr>
          <p:nvPr>
            <p:ph type="title"/>
          </p:nvPr>
        </p:nvSpPr>
        <p:spPr>
          <a:xfrm>
            <a:off x="838199" y="365125"/>
            <a:ext cx="11070265" cy="1325563"/>
          </a:xfrm>
        </p:spPr>
        <p:txBody>
          <a:bodyPr/>
          <a:lstStyle/>
          <a:p>
            <a:r>
              <a:rPr lang="de-DE" dirty="0"/>
              <a:t>Heine Bolks (1915-45) Widerstand, </a:t>
            </a:r>
            <a:r>
              <a:rPr lang="de-DE" dirty="0">
                <a:highlight>
                  <a:srgbClr val="FFFF00"/>
                </a:highlight>
              </a:rPr>
              <a:t>hingerichtet</a:t>
            </a:r>
            <a:br>
              <a:rPr lang="de-DE" dirty="0"/>
            </a:br>
            <a:endParaRPr lang="de-DE" dirty="0"/>
          </a:p>
        </p:txBody>
      </p:sp>
      <p:sp>
        <p:nvSpPr>
          <p:cNvPr id="3" name="Inhaltsplatzhalter 2">
            <a:extLst>
              <a:ext uri="{FF2B5EF4-FFF2-40B4-BE49-F238E27FC236}">
                <a16:creationId xmlns:a16="http://schemas.microsoft.com/office/drawing/2014/main" id="{E5C9DF53-D81D-4FBC-BEA1-49FE9CF8A547}"/>
              </a:ext>
            </a:extLst>
          </p:cNvPr>
          <p:cNvSpPr>
            <a:spLocks noGrp="1"/>
          </p:cNvSpPr>
          <p:nvPr>
            <p:ph idx="1"/>
          </p:nvPr>
        </p:nvSpPr>
        <p:spPr>
          <a:xfrm>
            <a:off x="838200" y="1127342"/>
            <a:ext cx="10515600" cy="5574083"/>
          </a:xfrm>
        </p:spPr>
        <p:txBody>
          <a:bodyPr>
            <a:normAutofit fontScale="92500"/>
          </a:bodyPr>
          <a:lstStyle/>
          <a:p>
            <a:r>
              <a:rPr lang="de-DE" dirty="0">
                <a:highlight>
                  <a:srgbClr val="FFFF00"/>
                </a:highlight>
              </a:rPr>
              <a:t>1935 verheiratet mit Johanna Wolberink aus Hilten</a:t>
            </a:r>
          </a:p>
          <a:p>
            <a:r>
              <a:rPr lang="de-DE" dirty="0"/>
              <a:t>1943 </a:t>
            </a:r>
            <a:r>
              <a:rPr lang="de-DE" dirty="0" err="1"/>
              <a:t>jg.</a:t>
            </a:r>
            <a:r>
              <a:rPr lang="de-DE" dirty="0"/>
              <a:t> Sohn geboren, </a:t>
            </a:r>
            <a:r>
              <a:rPr lang="de-DE" dirty="0">
                <a:highlight>
                  <a:srgbClr val="FFFF00"/>
                </a:highlight>
              </a:rPr>
              <a:t>Heine verschwindet</a:t>
            </a:r>
          </a:p>
          <a:p>
            <a:r>
              <a:rPr lang="de-DE" dirty="0"/>
              <a:t>Kam </a:t>
            </a:r>
            <a:r>
              <a:rPr lang="de-DE" dirty="0">
                <a:highlight>
                  <a:srgbClr val="FFFF00"/>
                </a:highlight>
              </a:rPr>
              <a:t>in Hardenberg bei Verw</a:t>
            </a:r>
            <a:r>
              <a:rPr lang="de-DE" dirty="0"/>
              <a:t>. unter, (Fam. kam 1900 aus NL)</a:t>
            </a:r>
            <a:br>
              <a:rPr lang="de-DE" dirty="0"/>
            </a:br>
            <a:r>
              <a:rPr lang="de-DE" dirty="0"/>
              <a:t>wg. </a:t>
            </a:r>
            <a:r>
              <a:rPr lang="de-DE" dirty="0">
                <a:highlight>
                  <a:srgbClr val="FFFF00"/>
                </a:highlight>
              </a:rPr>
              <a:t>Kontakte zu </a:t>
            </a:r>
            <a:r>
              <a:rPr lang="de-DE" dirty="0" err="1">
                <a:highlight>
                  <a:srgbClr val="FFFF00"/>
                </a:highlight>
              </a:rPr>
              <a:t>Zwangsarb</a:t>
            </a:r>
            <a:r>
              <a:rPr lang="de-DE" dirty="0"/>
              <a:t>. bei Niehaus u. </a:t>
            </a:r>
            <a:r>
              <a:rPr lang="de-DE" dirty="0" err="1"/>
              <a:t>Dütting</a:t>
            </a:r>
            <a:r>
              <a:rPr lang="de-DE" dirty="0"/>
              <a:t>?</a:t>
            </a:r>
            <a:br>
              <a:rPr lang="de-DE" dirty="0"/>
            </a:br>
            <a:r>
              <a:rPr lang="de-DE" dirty="0"/>
              <a:t>sie verbreiten „unwahre Gerüchte“, „Unruhestifter“ – Verhaftungen</a:t>
            </a:r>
          </a:p>
          <a:p>
            <a:r>
              <a:rPr lang="de-DE" dirty="0"/>
              <a:t>Arbeitet mit „</a:t>
            </a:r>
            <a:r>
              <a:rPr lang="de-DE" dirty="0" err="1">
                <a:highlight>
                  <a:srgbClr val="FFFF00"/>
                </a:highlight>
              </a:rPr>
              <a:t>Landelijke</a:t>
            </a:r>
            <a:r>
              <a:rPr lang="de-DE" dirty="0">
                <a:highlight>
                  <a:srgbClr val="FFFF00"/>
                </a:highlight>
              </a:rPr>
              <a:t> Org. </a:t>
            </a:r>
            <a:r>
              <a:rPr lang="de-DE" dirty="0" err="1">
                <a:highlight>
                  <a:srgbClr val="FFFF00"/>
                </a:highlight>
              </a:rPr>
              <a:t>voor</a:t>
            </a:r>
            <a:r>
              <a:rPr lang="de-DE" dirty="0">
                <a:highlight>
                  <a:srgbClr val="FFFF00"/>
                </a:highlight>
              </a:rPr>
              <a:t> </a:t>
            </a:r>
            <a:r>
              <a:rPr lang="de-DE" dirty="0" err="1">
                <a:highlight>
                  <a:srgbClr val="FFFF00"/>
                </a:highlight>
              </a:rPr>
              <a:t>hulp</a:t>
            </a:r>
            <a:r>
              <a:rPr lang="de-DE" dirty="0">
                <a:highlight>
                  <a:srgbClr val="FFFF00"/>
                </a:highlight>
              </a:rPr>
              <a:t> </a:t>
            </a:r>
            <a:r>
              <a:rPr lang="de-DE" dirty="0" err="1">
                <a:highlight>
                  <a:srgbClr val="FFFF00"/>
                </a:highlight>
              </a:rPr>
              <a:t>aan</a:t>
            </a:r>
            <a:r>
              <a:rPr lang="de-DE" dirty="0">
                <a:highlight>
                  <a:srgbClr val="FFFF00"/>
                </a:highlight>
              </a:rPr>
              <a:t> </a:t>
            </a:r>
            <a:r>
              <a:rPr lang="de-DE" dirty="0" err="1">
                <a:highlight>
                  <a:srgbClr val="FFFF00"/>
                </a:highlight>
              </a:rPr>
              <a:t>onderduikers</a:t>
            </a:r>
            <a:r>
              <a:rPr lang="de-DE" dirty="0"/>
              <a:t>“ </a:t>
            </a:r>
            <a:br>
              <a:rPr lang="de-DE" dirty="0"/>
            </a:br>
            <a:r>
              <a:rPr lang="de-DE" dirty="0"/>
              <a:t>(half 300.000 unterzutauchen) </a:t>
            </a:r>
            <a:r>
              <a:rPr lang="de-DE" dirty="0">
                <a:highlight>
                  <a:srgbClr val="FFFF00"/>
                </a:highlight>
              </a:rPr>
              <a:t>Ds. Slomp seit 1942 untergetaucht</a:t>
            </a:r>
          </a:p>
          <a:p>
            <a:r>
              <a:rPr lang="de-DE" dirty="0"/>
              <a:t>Deckname „Johan“, 1944 erbeutet Gewehre v. d. Deutschen, Textilstoffe</a:t>
            </a:r>
          </a:p>
          <a:p>
            <a:r>
              <a:rPr lang="de-DE" dirty="0">
                <a:highlight>
                  <a:srgbClr val="FFFF00"/>
                </a:highlight>
              </a:rPr>
              <a:t>1945 Lager Erica bei Emmen</a:t>
            </a:r>
            <a:r>
              <a:rPr lang="de-DE" dirty="0"/>
              <a:t>, </a:t>
            </a:r>
            <a:r>
              <a:rPr lang="de-DE" dirty="0" err="1"/>
              <a:t>Gef</a:t>
            </a:r>
            <a:r>
              <a:rPr lang="de-DE" dirty="0"/>
              <a:t>. Nr. 10027, in Bunker (Todesblock)</a:t>
            </a:r>
          </a:p>
          <a:p>
            <a:r>
              <a:rPr lang="de-DE" dirty="0"/>
              <a:t>06.03.45 Anschlag auf Polizei u. Gestapochef Rauter in NL, </a:t>
            </a:r>
            <a:br>
              <a:rPr lang="de-DE" dirty="0"/>
            </a:br>
            <a:r>
              <a:rPr lang="de-DE" dirty="0">
                <a:highlight>
                  <a:srgbClr val="FFFF00"/>
                </a:highlight>
              </a:rPr>
              <a:t>08.05.45 Repression 263 in NL hingerichtet, davon 49 aus Amersfoort, HB</a:t>
            </a:r>
          </a:p>
          <a:p>
            <a:r>
              <a:rPr lang="de-DE" dirty="0"/>
              <a:t>Aug. 1945 in Hardenberg beigesetzt, heute Ehrenfriedhof </a:t>
            </a:r>
            <a:r>
              <a:rPr lang="de-DE" dirty="0" err="1"/>
              <a:t>Loenen</a:t>
            </a:r>
            <a:endParaRPr lang="de-DE" dirty="0"/>
          </a:p>
          <a:p>
            <a:endParaRPr lang="de-DE" dirty="0"/>
          </a:p>
        </p:txBody>
      </p:sp>
    </p:spTree>
    <p:extLst>
      <p:ext uri="{BB962C8B-B14F-4D97-AF65-F5344CB8AC3E}">
        <p14:creationId xmlns:p14="http://schemas.microsoft.com/office/powerpoint/2010/main" val="1755141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C31C6D-0458-4554-B7E4-C54D2D7ADA63}"/>
              </a:ext>
            </a:extLst>
          </p:cNvPr>
          <p:cNvSpPr>
            <a:spLocks noGrp="1"/>
          </p:cNvSpPr>
          <p:nvPr>
            <p:ph type="title"/>
          </p:nvPr>
        </p:nvSpPr>
        <p:spPr/>
        <p:txBody>
          <a:bodyPr/>
          <a:lstStyle/>
          <a:p>
            <a:r>
              <a:rPr lang="de-DE" dirty="0"/>
              <a:t>Ds. J.E. Goudappel 1870-1951, </a:t>
            </a:r>
            <a:r>
              <a:rPr lang="de-DE" dirty="0" err="1"/>
              <a:t>Eml</a:t>
            </a:r>
            <a:r>
              <a:rPr lang="de-DE" dirty="0"/>
              <a:t>. 1924-35</a:t>
            </a:r>
            <a:br>
              <a:rPr lang="de-DE" dirty="0"/>
            </a:br>
            <a:endParaRPr lang="de-DE" dirty="0"/>
          </a:p>
        </p:txBody>
      </p:sp>
      <p:sp>
        <p:nvSpPr>
          <p:cNvPr id="3" name="Inhaltsplatzhalter 2">
            <a:extLst>
              <a:ext uri="{FF2B5EF4-FFF2-40B4-BE49-F238E27FC236}">
                <a16:creationId xmlns:a16="http://schemas.microsoft.com/office/drawing/2014/main" id="{12823050-250A-4A64-AAEF-23A4CD3BA327}"/>
              </a:ext>
            </a:extLst>
          </p:cNvPr>
          <p:cNvSpPr>
            <a:spLocks noGrp="1"/>
          </p:cNvSpPr>
          <p:nvPr>
            <p:ph idx="1"/>
          </p:nvPr>
        </p:nvSpPr>
        <p:spPr/>
        <p:txBody>
          <a:bodyPr/>
          <a:lstStyle/>
          <a:p>
            <a:r>
              <a:rPr lang="de-DE" dirty="0"/>
              <a:t>War bekannt für seinen Widerstand gegen das NS-Regime</a:t>
            </a:r>
          </a:p>
          <a:p>
            <a:r>
              <a:rPr lang="de-DE" dirty="0">
                <a:highlight>
                  <a:srgbClr val="FFFF00"/>
                </a:highlight>
              </a:rPr>
              <a:t>1934</a:t>
            </a:r>
            <a:r>
              <a:rPr lang="de-DE" dirty="0"/>
              <a:t> 50j.Kirchenjub.: Ref. Bund und </a:t>
            </a:r>
            <a:r>
              <a:rPr lang="de-DE" dirty="0">
                <a:highlight>
                  <a:srgbClr val="FFFF00"/>
                </a:highlight>
              </a:rPr>
              <a:t>Bek. K. eingeladen </a:t>
            </a:r>
            <a:r>
              <a:rPr lang="de-DE" dirty="0"/>
              <a:t>(Roon S. 124)</a:t>
            </a:r>
          </a:p>
          <a:p>
            <a:r>
              <a:rPr lang="de-DE" dirty="0"/>
              <a:t>16.5.35 Polizeiwachtmeister Smidt, </a:t>
            </a:r>
            <a:r>
              <a:rPr lang="de-DE" dirty="0" err="1"/>
              <a:t>Eml</a:t>
            </a:r>
            <a:r>
              <a:rPr lang="de-DE" dirty="0"/>
              <a:t>. Wg. Kanzelbotschaft v. 6.3.</a:t>
            </a:r>
            <a:br>
              <a:rPr lang="de-DE" dirty="0"/>
            </a:br>
            <a:r>
              <a:rPr lang="de-DE" dirty="0"/>
              <a:t>17.5.35 Soll sonntags KR zusammenrufen</a:t>
            </a:r>
            <a:br>
              <a:rPr lang="de-DE" dirty="0"/>
            </a:br>
            <a:r>
              <a:rPr lang="de-DE" dirty="0"/>
              <a:t>18.5.35 kurzfristig in </a:t>
            </a:r>
            <a:r>
              <a:rPr lang="de-DE" dirty="0" err="1"/>
              <a:t>Nhs</a:t>
            </a:r>
            <a:r>
              <a:rPr lang="de-DE" dirty="0"/>
              <a:t> in Schutzhaft, n. </a:t>
            </a:r>
            <a:r>
              <a:rPr lang="de-DE" dirty="0" err="1"/>
              <a:t>Gespr</a:t>
            </a:r>
            <a:r>
              <a:rPr lang="de-DE" dirty="0"/>
              <a:t>. mit LR wieder frei</a:t>
            </a:r>
            <a:br>
              <a:rPr lang="de-DE" dirty="0"/>
            </a:br>
            <a:r>
              <a:rPr lang="de-DE" dirty="0"/>
              <a:t>19.5.35 KR-Versammlung		</a:t>
            </a:r>
            <a:r>
              <a:rPr lang="de-DE" dirty="0">
                <a:highlight>
                  <a:srgbClr val="FFFF00"/>
                </a:highlight>
              </a:rPr>
              <a:t>Herbst 35 Pension wg. NS-</a:t>
            </a:r>
            <a:r>
              <a:rPr lang="de-DE" dirty="0" err="1">
                <a:highlight>
                  <a:srgbClr val="FFFF00"/>
                </a:highlight>
              </a:rPr>
              <a:t>Belast</a:t>
            </a:r>
            <a:r>
              <a:rPr lang="de-DE" dirty="0"/>
              <a:t>.</a:t>
            </a:r>
          </a:p>
          <a:p>
            <a:endParaRPr lang="de-DE" dirty="0"/>
          </a:p>
          <a:p>
            <a:r>
              <a:rPr lang="de-DE" dirty="0"/>
              <a:t>10.02.36 Gespräch mit HH Kuyper, 3xKR </a:t>
            </a:r>
            <a:r>
              <a:rPr lang="de-DE" dirty="0" err="1"/>
              <a:t>Eml</a:t>
            </a:r>
            <a:r>
              <a:rPr lang="de-DE" dirty="0"/>
              <a:t>. wg. Flaggenstreit</a:t>
            </a:r>
            <a:br>
              <a:rPr lang="de-DE" dirty="0"/>
            </a:br>
            <a:r>
              <a:rPr lang="de-DE" sz="2000" dirty="0">
                <a:hlinkClick r:id="rId2"/>
              </a:rPr>
              <a:t>https://www.altreformiert.de/beuker/geschichte/ns-zeit/1983_01_29_Trouw_ueber_NS-Zeit_in_der_EAK_gjb_2024.pdf</a:t>
            </a:r>
            <a:r>
              <a:rPr lang="de-DE" sz="2000" dirty="0"/>
              <a:t> </a:t>
            </a:r>
          </a:p>
        </p:txBody>
      </p:sp>
    </p:spTree>
    <p:extLst>
      <p:ext uri="{BB962C8B-B14F-4D97-AF65-F5344CB8AC3E}">
        <p14:creationId xmlns:p14="http://schemas.microsoft.com/office/powerpoint/2010/main" val="2908084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CD277E-EEA7-400F-9382-8DA149992C4C}"/>
              </a:ext>
            </a:extLst>
          </p:cNvPr>
          <p:cNvSpPr>
            <a:spLocks noGrp="1"/>
          </p:cNvSpPr>
          <p:nvPr>
            <p:ph type="title"/>
          </p:nvPr>
        </p:nvSpPr>
        <p:spPr/>
        <p:txBody>
          <a:bodyPr/>
          <a:lstStyle/>
          <a:p>
            <a:r>
              <a:rPr lang="de-DE" dirty="0"/>
              <a:t>EAK 1924-2004 GKN</a:t>
            </a:r>
          </a:p>
        </p:txBody>
      </p:sp>
      <p:sp>
        <p:nvSpPr>
          <p:cNvPr id="3" name="Inhaltsplatzhalter 2">
            <a:extLst>
              <a:ext uri="{FF2B5EF4-FFF2-40B4-BE49-F238E27FC236}">
                <a16:creationId xmlns:a16="http://schemas.microsoft.com/office/drawing/2014/main" id="{545C8BB8-3907-4B8A-BB7B-8DD6FFC2528D}"/>
              </a:ext>
            </a:extLst>
          </p:cNvPr>
          <p:cNvSpPr>
            <a:spLocks noGrp="1"/>
          </p:cNvSpPr>
          <p:nvPr>
            <p:ph idx="1"/>
          </p:nvPr>
        </p:nvSpPr>
        <p:spPr>
          <a:xfrm>
            <a:off x="838199" y="1825624"/>
            <a:ext cx="4902199" cy="5032375"/>
          </a:xfrm>
        </p:spPr>
        <p:txBody>
          <a:bodyPr>
            <a:normAutofit lnSpcReduction="10000"/>
          </a:bodyPr>
          <a:lstStyle/>
          <a:p>
            <a:r>
              <a:rPr lang="de-DE" dirty="0"/>
              <a:t>1838-1849 fünf Gem.</a:t>
            </a:r>
            <a:br>
              <a:rPr lang="de-DE" dirty="0"/>
            </a:br>
            <a:r>
              <a:rPr lang="de-DE" dirty="0"/>
              <a:t>mit </a:t>
            </a:r>
            <a:r>
              <a:rPr lang="de-DE" dirty="0">
                <a:highlight>
                  <a:srgbClr val="FFFF00"/>
                </a:highlight>
              </a:rPr>
              <a:t>Bentheimer KO, 5 Gem.</a:t>
            </a:r>
          </a:p>
          <a:p>
            <a:r>
              <a:rPr lang="de-DE" dirty="0"/>
              <a:t>1849/1853 „altreformiert“</a:t>
            </a:r>
          </a:p>
          <a:p>
            <a:r>
              <a:rPr lang="de-DE" dirty="0"/>
              <a:t>1860 NL GBK und </a:t>
            </a:r>
            <a:r>
              <a:rPr lang="de-DE" dirty="0" err="1"/>
              <a:t>Dord</a:t>
            </a:r>
            <a:r>
              <a:rPr lang="de-DE" dirty="0"/>
              <a:t>. Lehrs </a:t>
            </a:r>
          </a:p>
          <a:p>
            <a:r>
              <a:rPr lang="de-DE" dirty="0"/>
              <a:t>1872 </a:t>
            </a:r>
            <a:r>
              <a:rPr lang="de-DE" dirty="0" err="1">
                <a:highlight>
                  <a:srgbClr val="FFFF00"/>
                </a:highlight>
              </a:rPr>
              <a:t>Dordr</a:t>
            </a:r>
            <a:r>
              <a:rPr lang="de-DE" dirty="0">
                <a:highlight>
                  <a:srgbClr val="FFFF00"/>
                </a:highlight>
              </a:rPr>
              <a:t>. KO </a:t>
            </a:r>
            <a:r>
              <a:rPr lang="de-DE" dirty="0"/>
              <a:t>für </a:t>
            </a:r>
            <a:r>
              <a:rPr lang="de-DE" dirty="0" err="1"/>
              <a:t>Benth</a:t>
            </a:r>
            <a:r>
              <a:rPr lang="de-DE" dirty="0"/>
              <a:t>. KO</a:t>
            </a:r>
          </a:p>
          <a:p>
            <a:r>
              <a:rPr lang="de-DE" b="1" dirty="0">
                <a:highlight>
                  <a:srgbClr val="FFFF00"/>
                </a:highlight>
              </a:rPr>
              <a:t>1923-2004 Teil der GKN</a:t>
            </a:r>
            <a:br>
              <a:rPr lang="de-DE" b="1" dirty="0">
                <a:highlight>
                  <a:srgbClr val="FFFF00"/>
                </a:highlight>
              </a:rPr>
            </a:br>
            <a:r>
              <a:rPr lang="de-DE" b="1" dirty="0">
                <a:highlight>
                  <a:srgbClr val="FFFF00"/>
                </a:highlight>
              </a:rPr>
              <a:t>es galt </a:t>
            </a:r>
            <a:r>
              <a:rPr lang="de-DE" b="1" dirty="0" err="1">
                <a:highlight>
                  <a:srgbClr val="FFFF00"/>
                </a:highlight>
              </a:rPr>
              <a:t>nl</a:t>
            </a:r>
            <a:r>
              <a:rPr lang="de-DE" b="1" dirty="0">
                <a:highlight>
                  <a:srgbClr val="FFFF00"/>
                </a:highlight>
              </a:rPr>
              <a:t>. Kirchenrecht</a:t>
            </a:r>
            <a:r>
              <a:rPr lang="de-DE" dirty="0"/>
              <a:t>!</a:t>
            </a:r>
          </a:p>
          <a:p>
            <a:r>
              <a:rPr lang="de-DE" dirty="0"/>
              <a:t>Seit 2004 wieder eigenständig</a:t>
            </a:r>
          </a:p>
          <a:p>
            <a:r>
              <a:rPr lang="de-DE" dirty="0"/>
              <a:t>Assoziation PKN 2003 Kooperation ERK 2007</a:t>
            </a:r>
            <a:br>
              <a:rPr lang="de-DE" dirty="0"/>
            </a:br>
            <a:r>
              <a:rPr lang="de-DE" dirty="0"/>
              <a:t> </a:t>
            </a:r>
          </a:p>
        </p:txBody>
      </p:sp>
      <p:sp>
        <p:nvSpPr>
          <p:cNvPr id="4" name="Textfeld 3">
            <a:extLst>
              <a:ext uri="{FF2B5EF4-FFF2-40B4-BE49-F238E27FC236}">
                <a16:creationId xmlns:a16="http://schemas.microsoft.com/office/drawing/2014/main" id="{F0F75227-149B-4D43-B80A-8B078D05437D}"/>
              </a:ext>
            </a:extLst>
          </p:cNvPr>
          <p:cNvSpPr txBox="1"/>
          <p:nvPr/>
        </p:nvSpPr>
        <p:spPr>
          <a:xfrm>
            <a:off x="6096000" y="2253550"/>
            <a:ext cx="4902200" cy="3416320"/>
          </a:xfrm>
          <a:prstGeom prst="rect">
            <a:avLst/>
          </a:prstGeom>
          <a:noFill/>
        </p:spPr>
        <p:txBody>
          <a:bodyPr wrap="square" rtlCol="0">
            <a:spAutoFit/>
          </a:bodyPr>
          <a:lstStyle/>
          <a:p>
            <a:r>
              <a:rPr lang="de-DE" sz="3600" dirty="0" err="1">
                <a:highlight>
                  <a:srgbClr val="FFFF00"/>
                </a:highlight>
              </a:rPr>
              <a:t>Privatvers</a:t>
            </a:r>
            <a:r>
              <a:rPr lang="de-DE" sz="3600" dirty="0">
                <a:highlight>
                  <a:srgbClr val="FFFF00"/>
                </a:highlight>
              </a:rPr>
              <a:t>. </a:t>
            </a:r>
            <a:r>
              <a:rPr lang="de-DE" sz="3600" dirty="0"/>
              <a:t>bis 1951</a:t>
            </a:r>
          </a:p>
          <a:p>
            <a:r>
              <a:rPr lang="de-DE" sz="3600" dirty="0"/>
              <a:t>Eigentum auf 3 priv. Pers.</a:t>
            </a:r>
          </a:p>
          <a:p>
            <a:r>
              <a:rPr lang="de-DE" sz="3600" dirty="0"/>
              <a:t>Keine Vereinsrechte</a:t>
            </a:r>
          </a:p>
          <a:p>
            <a:r>
              <a:rPr lang="de-DE" sz="3600" dirty="0" err="1"/>
              <a:t>Korporationsr</a:t>
            </a:r>
            <a:r>
              <a:rPr lang="de-DE" sz="3600" dirty="0"/>
              <a:t>. </a:t>
            </a:r>
            <a:r>
              <a:rPr lang="de-DE" sz="3600" dirty="0">
                <a:highlight>
                  <a:srgbClr val="FFFF00"/>
                </a:highlight>
              </a:rPr>
              <a:t>1951</a:t>
            </a:r>
          </a:p>
          <a:p>
            <a:endParaRPr lang="de-DE" sz="3600" dirty="0"/>
          </a:p>
          <a:p>
            <a:r>
              <a:rPr lang="de-DE" sz="3600" dirty="0"/>
              <a:t>Eig. KO / Verf. 2004 (ERK)</a:t>
            </a:r>
          </a:p>
        </p:txBody>
      </p:sp>
    </p:spTree>
    <p:extLst>
      <p:ext uri="{BB962C8B-B14F-4D97-AF65-F5344CB8AC3E}">
        <p14:creationId xmlns:p14="http://schemas.microsoft.com/office/powerpoint/2010/main" val="2890367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3D66E4-ED65-4319-85AC-093B945CE839}"/>
              </a:ext>
            </a:extLst>
          </p:cNvPr>
          <p:cNvSpPr>
            <a:spLocks noGrp="1"/>
          </p:cNvSpPr>
          <p:nvPr>
            <p:ph type="title"/>
          </p:nvPr>
        </p:nvSpPr>
        <p:spPr>
          <a:xfrm>
            <a:off x="838200" y="-1219"/>
            <a:ext cx="10515600" cy="1325563"/>
          </a:xfrm>
        </p:spPr>
        <p:txBody>
          <a:bodyPr/>
          <a:lstStyle/>
          <a:p>
            <a:r>
              <a:rPr lang="de-DE" dirty="0"/>
              <a:t>Pastor Gerrit Visée 1908-76, </a:t>
            </a:r>
            <a:r>
              <a:rPr lang="de-DE" dirty="0" err="1"/>
              <a:t>Eml</a:t>
            </a:r>
            <a:r>
              <a:rPr lang="de-DE" dirty="0"/>
              <a:t>. 36-42</a:t>
            </a:r>
          </a:p>
        </p:txBody>
      </p:sp>
      <p:sp>
        <p:nvSpPr>
          <p:cNvPr id="3" name="Inhaltsplatzhalter 2">
            <a:extLst>
              <a:ext uri="{FF2B5EF4-FFF2-40B4-BE49-F238E27FC236}">
                <a16:creationId xmlns:a16="http://schemas.microsoft.com/office/drawing/2014/main" id="{1808B6B7-A71F-406F-888E-D607B62F9036}"/>
              </a:ext>
            </a:extLst>
          </p:cNvPr>
          <p:cNvSpPr>
            <a:spLocks noGrp="1"/>
          </p:cNvSpPr>
          <p:nvPr>
            <p:ph idx="1"/>
          </p:nvPr>
        </p:nvSpPr>
        <p:spPr>
          <a:xfrm>
            <a:off x="187036" y="1132550"/>
            <a:ext cx="11166763" cy="4351338"/>
          </a:xfrm>
        </p:spPr>
        <p:txBody>
          <a:bodyPr>
            <a:normAutofit/>
          </a:bodyPr>
          <a:lstStyle/>
          <a:p>
            <a:r>
              <a:rPr lang="de-DE" dirty="0"/>
              <a:t>19.05.36 in </a:t>
            </a:r>
            <a:r>
              <a:rPr lang="de-DE" dirty="0" err="1"/>
              <a:t>Eml</a:t>
            </a:r>
            <a:r>
              <a:rPr lang="de-DE" dirty="0"/>
              <a:t>., 7.6.36 </a:t>
            </a:r>
            <a:r>
              <a:rPr lang="de-DE" dirty="0" err="1"/>
              <a:t>Einf.godi</a:t>
            </a:r>
            <a:r>
              <a:rPr lang="de-DE" dirty="0"/>
              <a:t>, dann 3 Monate. </a:t>
            </a:r>
            <a:r>
              <a:rPr lang="de-DE" dirty="0" err="1"/>
              <a:t>Elberf</a:t>
            </a:r>
            <a:r>
              <a:rPr lang="de-DE" dirty="0"/>
              <a:t>:  </a:t>
            </a:r>
            <a:r>
              <a:rPr lang="de-DE" sz="1800" dirty="0">
                <a:highlight>
                  <a:srgbClr val="FFFF00"/>
                </a:highlight>
              </a:rPr>
              <a:t>(</a:t>
            </a:r>
            <a:r>
              <a:rPr lang="de-DE" sz="1800" i="1" dirty="0">
                <a:highlight>
                  <a:srgbClr val="FFFF00"/>
                </a:highlight>
              </a:rPr>
              <a:t>Zitieren Roon S. 129!)</a:t>
            </a:r>
          </a:p>
          <a:p>
            <a:r>
              <a:rPr lang="de-DE" dirty="0"/>
              <a:t>Über ihn Kontakte zur Bek. K. (Niemöller), Joh. Harder 1937 </a:t>
            </a:r>
            <a:r>
              <a:rPr lang="de-DE" dirty="0" err="1"/>
              <a:t>Reisesekr</a:t>
            </a:r>
            <a:r>
              <a:rPr lang="de-DE" dirty="0"/>
              <a:t>. BK</a:t>
            </a:r>
          </a:p>
          <a:p>
            <a:r>
              <a:rPr lang="de-DE" dirty="0"/>
              <a:t>Hält sich </a:t>
            </a:r>
            <a:r>
              <a:rPr lang="de-DE" dirty="0" err="1"/>
              <a:t>öffentl</a:t>
            </a:r>
            <a:r>
              <a:rPr lang="de-DE" dirty="0"/>
              <a:t>. zurück, informiert NL</a:t>
            </a:r>
          </a:p>
          <a:p>
            <a:r>
              <a:rPr lang="de-DE" dirty="0"/>
              <a:t>1942 zurück in die NL</a:t>
            </a:r>
          </a:p>
          <a:p>
            <a:r>
              <a:rPr lang="de-DE" dirty="0" err="1"/>
              <a:t>Schwerp</a:t>
            </a:r>
            <a:r>
              <a:rPr lang="de-DE" dirty="0"/>
              <a:t>. „Widerstand“ in </a:t>
            </a:r>
            <a:r>
              <a:rPr lang="de-DE" dirty="0" err="1"/>
              <a:t>Eml</a:t>
            </a:r>
            <a:r>
              <a:rPr lang="de-DE" dirty="0"/>
              <a:t>.,Laar + </a:t>
            </a:r>
            <a:r>
              <a:rPr lang="de-DE" dirty="0" err="1"/>
              <a:t>Hoog</a:t>
            </a:r>
            <a:br>
              <a:rPr lang="de-DE" dirty="0"/>
            </a:br>
            <a:r>
              <a:rPr lang="de-DE" dirty="0"/>
              <a:t> 				</a:t>
            </a:r>
            <a:r>
              <a:rPr lang="de-DE" b="1" dirty="0">
                <a:highlight>
                  <a:srgbClr val="FFFF00"/>
                </a:highlight>
              </a:rPr>
              <a:t>Niederländer</a:t>
            </a:r>
          </a:p>
          <a:p>
            <a:pPr marL="0" indent="0">
              <a:buNone/>
            </a:pPr>
            <a:endParaRPr lang="de-DE" sz="2400" i="1" dirty="0"/>
          </a:p>
        </p:txBody>
      </p:sp>
      <p:pic>
        <p:nvPicPr>
          <p:cNvPr id="4" name="Grafik 3">
            <a:extLst>
              <a:ext uri="{FF2B5EF4-FFF2-40B4-BE49-F238E27FC236}">
                <a16:creationId xmlns:a16="http://schemas.microsoft.com/office/drawing/2014/main" id="{55584145-D9B7-4583-8BFC-92BBF00F5399}"/>
              </a:ext>
            </a:extLst>
          </p:cNvPr>
          <p:cNvPicPr>
            <a:picLocks noChangeAspect="1"/>
          </p:cNvPicPr>
          <p:nvPr/>
        </p:nvPicPr>
        <p:blipFill>
          <a:blip r:embed="rId2"/>
          <a:stretch>
            <a:fillRect/>
          </a:stretch>
        </p:blipFill>
        <p:spPr>
          <a:xfrm>
            <a:off x="6715717" y="2187887"/>
            <a:ext cx="5216510" cy="4104409"/>
          </a:xfrm>
          <a:prstGeom prst="rect">
            <a:avLst/>
          </a:prstGeom>
        </p:spPr>
      </p:pic>
      <p:pic>
        <p:nvPicPr>
          <p:cNvPr id="5" name="Grafik 4">
            <a:extLst>
              <a:ext uri="{FF2B5EF4-FFF2-40B4-BE49-F238E27FC236}">
                <a16:creationId xmlns:a16="http://schemas.microsoft.com/office/drawing/2014/main" id="{BEA84560-67BC-48E1-A92B-5EEE2FAC53C1}"/>
              </a:ext>
            </a:extLst>
          </p:cNvPr>
          <p:cNvPicPr>
            <a:picLocks noChangeAspect="1"/>
          </p:cNvPicPr>
          <p:nvPr/>
        </p:nvPicPr>
        <p:blipFill>
          <a:blip r:embed="rId3"/>
          <a:stretch>
            <a:fillRect/>
          </a:stretch>
        </p:blipFill>
        <p:spPr>
          <a:xfrm>
            <a:off x="93520" y="4608823"/>
            <a:ext cx="6622198" cy="799565"/>
          </a:xfrm>
          <a:prstGeom prst="rect">
            <a:avLst/>
          </a:prstGeom>
        </p:spPr>
      </p:pic>
      <p:sp>
        <p:nvSpPr>
          <p:cNvPr id="6" name="Textfeld 5">
            <a:extLst>
              <a:ext uri="{FF2B5EF4-FFF2-40B4-BE49-F238E27FC236}">
                <a16:creationId xmlns:a16="http://schemas.microsoft.com/office/drawing/2014/main" id="{915E8889-5D19-4B5B-91C3-5A6D9062626E}"/>
              </a:ext>
            </a:extLst>
          </p:cNvPr>
          <p:cNvSpPr txBox="1"/>
          <p:nvPr/>
        </p:nvSpPr>
        <p:spPr>
          <a:xfrm>
            <a:off x="259773" y="4239491"/>
            <a:ext cx="6650182" cy="369332"/>
          </a:xfrm>
          <a:prstGeom prst="rect">
            <a:avLst/>
          </a:prstGeom>
          <a:noFill/>
        </p:spPr>
        <p:txBody>
          <a:bodyPr wrap="square" rtlCol="0">
            <a:spAutoFit/>
          </a:bodyPr>
          <a:lstStyle/>
          <a:p>
            <a:r>
              <a:rPr lang="de-DE" dirty="0"/>
              <a:t>Reichs- u. Preuß. Min. f. </a:t>
            </a:r>
            <a:r>
              <a:rPr lang="de-DE" dirty="0" err="1"/>
              <a:t>kirchl</a:t>
            </a:r>
            <a:r>
              <a:rPr lang="de-DE" dirty="0"/>
              <a:t>. Ang. 24.07.1936, S. 116f</a:t>
            </a:r>
          </a:p>
        </p:txBody>
      </p:sp>
      <p:pic>
        <p:nvPicPr>
          <p:cNvPr id="7" name="Grafik 6">
            <a:extLst>
              <a:ext uri="{FF2B5EF4-FFF2-40B4-BE49-F238E27FC236}">
                <a16:creationId xmlns:a16="http://schemas.microsoft.com/office/drawing/2014/main" id="{4814F95B-59F0-4E5A-A577-73553195DD60}"/>
              </a:ext>
            </a:extLst>
          </p:cNvPr>
          <p:cNvPicPr>
            <a:picLocks noChangeAspect="1"/>
          </p:cNvPicPr>
          <p:nvPr/>
        </p:nvPicPr>
        <p:blipFill>
          <a:blip r:embed="rId4"/>
          <a:stretch>
            <a:fillRect/>
          </a:stretch>
        </p:blipFill>
        <p:spPr>
          <a:xfrm>
            <a:off x="93520" y="5481401"/>
            <a:ext cx="6419172" cy="947091"/>
          </a:xfrm>
          <a:prstGeom prst="rect">
            <a:avLst/>
          </a:prstGeom>
        </p:spPr>
      </p:pic>
    </p:spTree>
    <p:extLst>
      <p:ext uri="{BB962C8B-B14F-4D97-AF65-F5344CB8AC3E}">
        <p14:creationId xmlns:p14="http://schemas.microsoft.com/office/powerpoint/2010/main" val="2604752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A46937-B119-4227-BA1E-33277AB75332}"/>
              </a:ext>
            </a:extLst>
          </p:cNvPr>
          <p:cNvSpPr>
            <a:spLocks noGrp="1"/>
          </p:cNvSpPr>
          <p:nvPr>
            <p:ph type="title"/>
          </p:nvPr>
        </p:nvSpPr>
        <p:spPr>
          <a:xfrm>
            <a:off x="144111" y="365125"/>
            <a:ext cx="11209689" cy="796475"/>
          </a:xfrm>
        </p:spPr>
        <p:txBody>
          <a:bodyPr/>
          <a:lstStyle/>
          <a:p>
            <a:r>
              <a:rPr lang="de-DE" dirty="0"/>
              <a:t>P. Gerrit Visée 36-42 </a:t>
            </a:r>
            <a:r>
              <a:rPr lang="de-DE" dirty="0" err="1"/>
              <a:t>Eml</a:t>
            </a:r>
            <a:r>
              <a:rPr lang="de-DE" dirty="0"/>
              <a:t>. </a:t>
            </a:r>
          </a:p>
        </p:txBody>
      </p:sp>
      <p:pic>
        <p:nvPicPr>
          <p:cNvPr id="6" name="Inhaltsplatzhalter 5">
            <a:extLst>
              <a:ext uri="{FF2B5EF4-FFF2-40B4-BE49-F238E27FC236}">
                <a16:creationId xmlns:a16="http://schemas.microsoft.com/office/drawing/2014/main" id="{295006E7-886C-4E29-B46D-E16FFD3DD65B}"/>
              </a:ext>
            </a:extLst>
          </p:cNvPr>
          <p:cNvPicPr>
            <a:picLocks noGrp="1" noChangeAspect="1"/>
          </p:cNvPicPr>
          <p:nvPr>
            <p:ph idx="1"/>
          </p:nvPr>
        </p:nvPicPr>
        <p:blipFill>
          <a:blip r:embed="rId2"/>
          <a:stretch>
            <a:fillRect/>
          </a:stretch>
        </p:blipFill>
        <p:spPr>
          <a:xfrm>
            <a:off x="277879" y="5273813"/>
            <a:ext cx="7593167" cy="1378415"/>
          </a:xfrm>
          <a:prstGeom prst="rect">
            <a:avLst/>
          </a:prstGeom>
        </p:spPr>
      </p:pic>
      <p:pic>
        <p:nvPicPr>
          <p:cNvPr id="5" name="Grafik 4">
            <a:extLst>
              <a:ext uri="{FF2B5EF4-FFF2-40B4-BE49-F238E27FC236}">
                <a16:creationId xmlns:a16="http://schemas.microsoft.com/office/drawing/2014/main" id="{FF11BED7-8BCE-490A-B131-60F7554306DD}"/>
              </a:ext>
            </a:extLst>
          </p:cNvPr>
          <p:cNvPicPr>
            <a:picLocks noChangeAspect="1"/>
          </p:cNvPicPr>
          <p:nvPr/>
        </p:nvPicPr>
        <p:blipFill>
          <a:blip r:embed="rId3"/>
          <a:stretch>
            <a:fillRect/>
          </a:stretch>
        </p:blipFill>
        <p:spPr>
          <a:xfrm>
            <a:off x="144111" y="1161600"/>
            <a:ext cx="7752526" cy="2934033"/>
          </a:xfrm>
          <a:prstGeom prst="rect">
            <a:avLst/>
          </a:prstGeom>
        </p:spPr>
      </p:pic>
      <p:pic>
        <p:nvPicPr>
          <p:cNvPr id="4" name="Grafik 3">
            <a:extLst>
              <a:ext uri="{FF2B5EF4-FFF2-40B4-BE49-F238E27FC236}">
                <a16:creationId xmlns:a16="http://schemas.microsoft.com/office/drawing/2014/main" id="{A0F1FECB-7058-4AB2-9E0B-511DEF0A1AE8}"/>
              </a:ext>
            </a:extLst>
          </p:cNvPr>
          <p:cNvPicPr>
            <a:picLocks noChangeAspect="1"/>
          </p:cNvPicPr>
          <p:nvPr/>
        </p:nvPicPr>
        <p:blipFill>
          <a:blip r:embed="rId4"/>
          <a:stretch>
            <a:fillRect/>
          </a:stretch>
        </p:blipFill>
        <p:spPr>
          <a:xfrm>
            <a:off x="6554999" y="102949"/>
            <a:ext cx="5637001" cy="1849914"/>
          </a:xfrm>
          <a:prstGeom prst="rect">
            <a:avLst/>
          </a:prstGeom>
        </p:spPr>
      </p:pic>
      <p:pic>
        <p:nvPicPr>
          <p:cNvPr id="7" name="Grafik 6">
            <a:extLst>
              <a:ext uri="{FF2B5EF4-FFF2-40B4-BE49-F238E27FC236}">
                <a16:creationId xmlns:a16="http://schemas.microsoft.com/office/drawing/2014/main" id="{ADF87254-0BE8-40B5-B0DC-96BE79F560EA}"/>
              </a:ext>
            </a:extLst>
          </p:cNvPr>
          <p:cNvPicPr>
            <a:picLocks noChangeAspect="1"/>
          </p:cNvPicPr>
          <p:nvPr/>
        </p:nvPicPr>
        <p:blipFill>
          <a:blip r:embed="rId5"/>
          <a:stretch>
            <a:fillRect/>
          </a:stretch>
        </p:blipFill>
        <p:spPr>
          <a:xfrm>
            <a:off x="8100455" y="1514768"/>
            <a:ext cx="3887726" cy="1606927"/>
          </a:xfrm>
          <a:prstGeom prst="rect">
            <a:avLst/>
          </a:prstGeom>
        </p:spPr>
      </p:pic>
      <p:pic>
        <p:nvPicPr>
          <p:cNvPr id="8" name="Grafik 7">
            <a:extLst>
              <a:ext uri="{FF2B5EF4-FFF2-40B4-BE49-F238E27FC236}">
                <a16:creationId xmlns:a16="http://schemas.microsoft.com/office/drawing/2014/main" id="{BE8A6DBF-3864-4A7E-AFB2-AE3646C11E70}"/>
              </a:ext>
            </a:extLst>
          </p:cNvPr>
          <p:cNvPicPr>
            <a:picLocks noChangeAspect="1"/>
          </p:cNvPicPr>
          <p:nvPr/>
        </p:nvPicPr>
        <p:blipFill rotWithShape="1">
          <a:blip r:embed="rId6"/>
          <a:srcRect b="71464"/>
          <a:stretch/>
        </p:blipFill>
        <p:spPr>
          <a:xfrm>
            <a:off x="144111" y="4150913"/>
            <a:ext cx="8768387" cy="947902"/>
          </a:xfrm>
          <a:prstGeom prst="rect">
            <a:avLst/>
          </a:prstGeom>
        </p:spPr>
      </p:pic>
      <p:sp>
        <p:nvSpPr>
          <p:cNvPr id="9" name="Textfeld 8">
            <a:extLst>
              <a:ext uri="{FF2B5EF4-FFF2-40B4-BE49-F238E27FC236}">
                <a16:creationId xmlns:a16="http://schemas.microsoft.com/office/drawing/2014/main" id="{C57F8CFE-1714-42DE-A255-B855870AF573}"/>
              </a:ext>
            </a:extLst>
          </p:cNvPr>
          <p:cNvSpPr txBox="1"/>
          <p:nvPr/>
        </p:nvSpPr>
        <p:spPr>
          <a:xfrm>
            <a:off x="7896637" y="5343232"/>
            <a:ext cx="3131628" cy="1200329"/>
          </a:xfrm>
          <a:prstGeom prst="rect">
            <a:avLst/>
          </a:prstGeom>
          <a:noFill/>
        </p:spPr>
        <p:txBody>
          <a:bodyPr wrap="square" rtlCol="0">
            <a:spAutoFit/>
          </a:bodyPr>
          <a:lstStyle/>
          <a:p>
            <a:r>
              <a:rPr lang="de-DE" sz="3600" dirty="0"/>
              <a:t>60 Brüder im Heeresdienst</a:t>
            </a:r>
          </a:p>
        </p:txBody>
      </p:sp>
      <p:sp>
        <p:nvSpPr>
          <p:cNvPr id="11" name="Textfeld 10">
            <a:extLst>
              <a:ext uri="{FF2B5EF4-FFF2-40B4-BE49-F238E27FC236}">
                <a16:creationId xmlns:a16="http://schemas.microsoft.com/office/drawing/2014/main" id="{6A2E6A13-2595-4A0C-9E7B-2E441CE121BE}"/>
              </a:ext>
            </a:extLst>
          </p:cNvPr>
          <p:cNvSpPr txBox="1"/>
          <p:nvPr/>
        </p:nvSpPr>
        <p:spPr>
          <a:xfrm>
            <a:off x="8912498" y="4019793"/>
            <a:ext cx="3131628" cy="1200329"/>
          </a:xfrm>
          <a:prstGeom prst="rect">
            <a:avLst/>
          </a:prstGeom>
          <a:noFill/>
        </p:spPr>
        <p:txBody>
          <a:bodyPr wrap="square" rtlCol="0">
            <a:spAutoFit/>
          </a:bodyPr>
          <a:lstStyle/>
          <a:p>
            <a:r>
              <a:rPr lang="de-DE" sz="3600" dirty="0"/>
              <a:t>Ruf aus </a:t>
            </a:r>
            <a:br>
              <a:rPr lang="de-DE" sz="3600" dirty="0"/>
            </a:br>
            <a:r>
              <a:rPr lang="de-DE" sz="3600" dirty="0"/>
              <a:t>Indonesien</a:t>
            </a:r>
          </a:p>
        </p:txBody>
      </p:sp>
      <p:sp>
        <p:nvSpPr>
          <p:cNvPr id="12" name="Textfeld 11">
            <a:extLst>
              <a:ext uri="{FF2B5EF4-FFF2-40B4-BE49-F238E27FC236}">
                <a16:creationId xmlns:a16="http://schemas.microsoft.com/office/drawing/2014/main" id="{05F40CEC-B467-4133-9CF5-2EDAC3F9EA89}"/>
              </a:ext>
            </a:extLst>
          </p:cNvPr>
          <p:cNvSpPr txBox="1"/>
          <p:nvPr/>
        </p:nvSpPr>
        <p:spPr>
          <a:xfrm>
            <a:off x="7871045" y="3176975"/>
            <a:ext cx="4420191" cy="646331"/>
          </a:xfrm>
          <a:prstGeom prst="rect">
            <a:avLst/>
          </a:prstGeom>
          <a:noFill/>
        </p:spPr>
        <p:txBody>
          <a:bodyPr wrap="square" rtlCol="0">
            <a:spAutoFit/>
          </a:bodyPr>
          <a:lstStyle/>
          <a:p>
            <a:r>
              <a:rPr lang="de-DE" sz="3600" dirty="0"/>
              <a:t>Vorher </a:t>
            </a:r>
            <a:r>
              <a:rPr lang="de-DE" sz="3600" dirty="0" err="1"/>
              <a:t>Schreibmasch</a:t>
            </a:r>
            <a:r>
              <a:rPr lang="de-DE" sz="3600" dirty="0"/>
              <a:t>.</a:t>
            </a:r>
          </a:p>
        </p:txBody>
      </p:sp>
    </p:spTree>
    <p:extLst>
      <p:ext uri="{BB962C8B-B14F-4D97-AF65-F5344CB8AC3E}">
        <p14:creationId xmlns:p14="http://schemas.microsoft.com/office/powerpoint/2010/main" val="3502161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3C47FB-95CE-4905-80F9-3A0A9F87D8D1}"/>
              </a:ext>
            </a:extLst>
          </p:cNvPr>
          <p:cNvSpPr>
            <a:spLocks noGrp="1"/>
          </p:cNvSpPr>
          <p:nvPr>
            <p:ph type="title"/>
          </p:nvPr>
        </p:nvSpPr>
        <p:spPr/>
        <p:txBody>
          <a:bodyPr/>
          <a:lstStyle/>
          <a:p>
            <a:endParaRPr lang="de-DE"/>
          </a:p>
        </p:txBody>
      </p:sp>
      <p:pic>
        <p:nvPicPr>
          <p:cNvPr id="6" name="Inhaltsplatzhalter 5">
            <a:extLst>
              <a:ext uri="{FF2B5EF4-FFF2-40B4-BE49-F238E27FC236}">
                <a16:creationId xmlns:a16="http://schemas.microsoft.com/office/drawing/2014/main" id="{93585C66-91E9-4EF6-8C61-0D97B4C0E6F3}"/>
              </a:ext>
            </a:extLst>
          </p:cNvPr>
          <p:cNvPicPr>
            <a:picLocks noGrp="1" noChangeAspect="1"/>
          </p:cNvPicPr>
          <p:nvPr>
            <p:ph idx="1"/>
          </p:nvPr>
        </p:nvPicPr>
        <p:blipFill rotWithShape="1">
          <a:blip r:embed="rId2"/>
          <a:srcRect b="77017"/>
          <a:stretch/>
        </p:blipFill>
        <p:spPr>
          <a:xfrm>
            <a:off x="398122" y="970801"/>
            <a:ext cx="9115455" cy="976453"/>
          </a:xfrm>
          <a:prstGeom prst="rect">
            <a:avLst/>
          </a:prstGeom>
        </p:spPr>
      </p:pic>
      <p:pic>
        <p:nvPicPr>
          <p:cNvPr id="4" name="Grafik 3">
            <a:extLst>
              <a:ext uri="{FF2B5EF4-FFF2-40B4-BE49-F238E27FC236}">
                <a16:creationId xmlns:a16="http://schemas.microsoft.com/office/drawing/2014/main" id="{A4DA293C-718A-48CC-BEC1-77918E14FEF7}"/>
              </a:ext>
            </a:extLst>
          </p:cNvPr>
          <p:cNvPicPr>
            <a:picLocks noChangeAspect="1"/>
          </p:cNvPicPr>
          <p:nvPr/>
        </p:nvPicPr>
        <p:blipFill>
          <a:blip r:embed="rId3"/>
          <a:stretch>
            <a:fillRect/>
          </a:stretch>
        </p:blipFill>
        <p:spPr>
          <a:xfrm>
            <a:off x="6312438" y="0"/>
            <a:ext cx="5481440" cy="1227366"/>
          </a:xfrm>
          <a:prstGeom prst="rect">
            <a:avLst/>
          </a:prstGeom>
        </p:spPr>
      </p:pic>
      <p:pic>
        <p:nvPicPr>
          <p:cNvPr id="5" name="Grafik 4">
            <a:extLst>
              <a:ext uri="{FF2B5EF4-FFF2-40B4-BE49-F238E27FC236}">
                <a16:creationId xmlns:a16="http://schemas.microsoft.com/office/drawing/2014/main" id="{F2C7CB4B-C6FE-42F0-A727-B5DD653FFD5D}"/>
              </a:ext>
            </a:extLst>
          </p:cNvPr>
          <p:cNvPicPr>
            <a:picLocks noChangeAspect="1"/>
          </p:cNvPicPr>
          <p:nvPr/>
        </p:nvPicPr>
        <p:blipFill rotWithShape="1">
          <a:blip r:embed="rId2"/>
          <a:srcRect t="65937"/>
          <a:stretch/>
        </p:blipFill>
        <p:spPr>
          <a:xfrm>
            <a:off x="98050" y="1991679"/>
            <a:ext cx="9053159" cy="1437321"/>
          </a:xfrm>
          <a:prstGeom prst="rect">
            <a:avLst/>
          </a:prstGeom>
        </p:spPr>
      </p:pic>
      <p:pic>
        <p:nvPicPr>
          <p:cNvPr id="7" name="Grafik 6">
            <a:extLst>
              <a:ext uri="{FF2B5EF4-FFF2-40B4-BE49-F238E27FC236}">
                <a16:creationId xmlns:a16="http://schemas.microsoft.com/office/drawing/2014/main" id="{30BCB5AA-E8B9-4EE8-9189-78FF40B97912}"/>
              </a:ext>
            </a:extLst>
          </p:cNvPr>
          <p:cNvPicPr>
            <a:picLocks noChangeAspect="1"/>
          </p:cNvPicPr>
          <p:nvPr/>
        </p:nvPicPr>
        <p:blipFill>
          <a:blip r:embed="rId4"/>
          <a:stretch>
            <a:fillRect/>
          </a:stretch>
        </p:blipFill>
        <p:spPr>
          <a:xfrm>
            <a:off x="223284" y="3532453"/>
            <a:ext cx="6281485" cy="2117803"/>
          </a:xfrm>
          <a:prstGeom prst="rect">
            <a:avLst/>
          </a:prstGeom>
        </p:spPr>
      </p:pic>
      <p:pic>
        <p:nvPicPr>
          <p:cNvPr id="8" name="Grafik 7">
            <a:extLst>
              <a:ext uri="{FF2B5EF4-FFF2-40B4-BE49-F238E27FC236}">
                <a16:creationId xmlns:a16="http://schemas.microsoft.com/office/drawing/2014/main" id="{08431B78-A446-4F6D-B871-393BAE89FBCA}"/>
              </a:ext>
            </a:extLst>
          </p:cNvPr>
          <p:cNvPicPr>
            <a:picLocks noChangeAspect="1"/>
          </p:cNvPicPr>
          <p:nvPr/>
        </p:nvPicPr>
        <p:blipFill>
          <a:blip r:embed="rId5"/>
          <a:stretch>
            <a:fillRect/>
          </a:stretch>
        </p:blipFill>
        <p:spPr>
          <a:xfrm>
            <a:off x="6504769" y="4516933"/>
            <a:ext cx="5589181" cy="2266645"/>
          </a:xfrm>
          <a:prstGeom prst="rect">
            <a:avLst/>
          </a:prstGeom>
        </p:spPr>
      </p:pic>
    </p:spTree>
    <p:extLst>
      <p:ext uri="{BB962C8B-B14F-4D97-AF65-F5344CB8AC3E}">
        <p14:creationId xmlns:p14="http://schemas.microsoft.com/office/powerpoint/2010/main" val="2018454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52407-07E6-4AB4-87C8-9D3826FE8680}"/>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D3B9BEC9-A040-48F6-8E09-6088BFAB26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812" y="0"/>
            <a:ext cx="11460376" cy="6492875"/>
          </a:xfrm>
        </p:spPr>
      </p:pic>
      <p:sp>
        <p:nvSpPr>
          <p:cNvPr id="6" name="Textfeld 5">
            <a:extLst>
              <a:ext uri="{FF2B5EF4-FFF2-40B4-BE49-F238E27FC236}">
                <a16:creationId xmlns:a16="http://schemas.microsoft.com/office/drawing/2014/main" id="{9AB86B3B-CACC-4C74-B419-DCDFF970D045}"/>
              </a:ext>
            </a:extLst>
          </p:cNvPr>
          <p:cNvSpPr txBox="1"/>
          <p:nvPr/>
        </p:nvSpPr>
        <p:spPr>
          <a:xfrm>
            <a:off x="5118100" y="1701870"/>
            <a:ext cx="7277100" cy="2554545"/>
          </a:xfrm>
          <a:prstGeom prst="rect">
            <a:avLst/>
          </a:prstGeom>
          <a:noFill/>
        </p:spPr>
        <p:txBody>
          <a:bodyPr wrap="square" rtlCol="0">
            <a:spAutoFit/>
          </a:bodyPr>
          <a:lstStyle/>
          <a:p>
            <a:r>
              <a:rPr lang="de-DE" sz="4000" dirty="0"/>
              <a:t>Gebet: da wir bedrängt werden</a:t>
            </a:r>
          </a:p>
          <a:p>
            <a:endParaRPr lang="de-DE" sz="4000" dirty="0"/>
          </a:p>
          <a:p>
            <a:r>
              <a:rPr lang="de-DE" sz="4000" dirty="0"/>
              <a:t>                        </a:t>
            </a:r>
            <a:r>
              <a:rPr lang="de-DE" sz="4000" dirty="0" err="1">
                <a:highlight>
                  <a:srgbClr val="FFFF00"/>
                </a:highlight>
              </a:rPr>
              <a:t>arcinsys</a:t>
            </a:r>
            <a:r>
              <a:rPr lang="de-DE" sz="4000" dirty="0">
                <a:highlight>
                  <a:srgbClr val="FFFF00"/>
                </a:highlight>
              </a:rPr>
              <a:t>  </a:t>
            </a:r>
            <a:r>
              <a:rPr lang="de-DE" sz="4000" dirty="0" err="1">
                <a:highlight>
                  <a:srgbClr val="FFFF00"/>
                </a:highlight>
              </a:rPr>
              <a:t>Nds</a:t>
            </a:r>
            <a:r>
              <a:rPr lang="de-DE" sz="4000" dirty="0">
                <a:highlight>
                  <a:srgbClr val="FFFF00"/>
                </a:highlight>
              </a:rPr>
              <a:t>.</a:t>
            </a:r>
          </a:p>
          <a:p>
            <a:r>
              <a:rPr lang="de-DE" sz="4000" dirty="0"/>
              <a:t>                        einfache Suche</a:t>
            </a:r>
          </a:p>
        </p:txBody>
      </p:sp>
    </p:spTree>
    <p:extLst>
      <p:ext uri="{BB962C8B-B14F-4D97-AF65-F5344CB8AC3E}">
        <p14:creationId xmlns:p14="http://schemas.microsoft.com/office/powerpoint/2010/main" val="3287060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B5734A-31E4-4DF8-A45E-EFAA26FABF77}"/>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36D41D38-7F87-45C6-BFEE-D310EF4EDD62}"/>
              </a:ext>
            </a:extLst>
          </p:cNvPr>
          <p:cNvSpPr>
            <a:spLocks noGrp="1"/>
          </p:cNvSpPr>
          <p:nvPr>
            <p:ph idx="1"/>
          </p:nvPr>
        </p:nvSpPr>
        <p:spPr>
          <a:xfrm>
            <a:off x="5721640" y="1930400"/>
            <a:ext cx="5632160" cy="4778375"/>
          </a:xfrm>
        </p:spPr>
        <p:txBody>
          <a:bodyPr>
            <a:normAutofit lnSpcReduction="10000"/>
          </a:bodyPr>
          <a:lstStyle/>
          <a:p>
            <a:endParaRPr lang="de-DE" dirty="0"/>
          </a:p>
          <a:p>
            <a:r>
              <a:rPr lang="de-DE" dirty="0">
                <a:highlight>
                  <a:srgbClr val="FFFF00"/>
                </a:highlight>
              </a:rPr>
              <a:t>Entnazifizierungsakten</a:t>
            </a:r>
            <a:br>
              <a:rPr lang="de-DE" dirty="0"/>
            </a:br>
            <a:br>
              <a:rPr lang="de-DE" dirty="0"/>
            </a:br>
            <a:r>
              <a:rPr lang="de-DE" dirty="0"/>
              <a:t>auch von Personen,</a:t>
            </a:r>
            <a:br>
              <a:rPr lang="de-DE" dirty="0"/>
            </a:br>
            <a:r>
              <a:rPr lang="de-DE" dirty="0"/>
              <a:t>die nie Nazis waren!</a:t>
            </a:r>
          </a:p>
          <a:p>
            <a:pPr marL="0" indent="0">
              <a:buNone/>
            </a:pPr>
            <a:r>
              <a:rPr lang="de-DE" dirty="0"/>
              <a:t>                                        </a:t>
            </a:r>
            <a:r>
              <a:rPr lang="de-DE" dirty="0">
                <a:highlight>
                  <a:srgbClr val="FFFF00"/>
                </a:highlight>
              </a:rPr>
              <a:t>Ort Uelsen 378</a:t>
            </a:r>
          </a:p>
          <a:p>
            <a:pPr marL="0" indent="0">
              <a:buNone/>
            </a:pPr>
            <a:r>
              <a:rPr lang="de-DE" dirty="0" err="1"/>
              <a:t>Wesentl</a:t>
            </a:r>
            <a:r>
              <a:rPr lang="de-DE" dirty="0"/>
              <a:t>. Förderer u. Nutznießer   19</a:t>
            </a:r>
            <a:br>
              <a:rPr lang="de-DE" dirty="0"/>
            </a:br>
            <a:r>
              <a:rPr lang="de-DE" dirty="0"/>
              <a:t>Unterstützer				    111</a:t>
            </a:r>
          </a:p>
          <a:p>
            <a:pPr marL="0" indent="0">
              <a:buNone/>
            </a:pPr>
            <a:r>
              <a:rPr lang="de-DE" dirty="0"/>
              <a:t>Entlastet				    140</a:t>
            </a:r>
            <a:br>
              <a:rPr lang="de-DE" dirty="0"/>
            </a:br>
            <a:r>
              <a:rPr lang="de-DE" dirty="0"/>
              <a:t>nicht betroffen			    49</a:t>
            </a:r>
            <a:br>
              <a:rPr lang="de-DE" dirty="0"/>
            </a:br>
            <a:r>
              <a:rPr lang="de-DE" dirty="0"/>
              <a:t>nicht zu überprüfen                          53</a:t>
            </a:r>
            <a:br>
              <a:rPr lang="de-DE" dirty="0"/>
            </a:br>
            <a:r>
              <a:rPr lang="de-DE" dirty="0"/>
              <a:t>          (eingestellt, wg. Ausl., verst. 6</a:t>
            </a:r>
          </a:p>
        </p:txBody>
      </p:sp>
      <p:pic>
        <p:nvPicPr>
          <p:cNvPr id="4" name="Grafik 3">
            <a:extLst>
              <a:ext uri="{FF2B5EF4-FFF2-40B4-BE49-F238E27FC236}">
                <a16:creationId xmlns:a16="http://schemas.microsoft.com/office/drawing/2014/main" id="{FF4CC28F-BD7B-4CEC-AA28-16A850028FA2}"/>
              </a:ext>
            </a:extLst>
          </p:cNvPr>
          <p:cNvPicPr>
            <a:picLocks noChangeAspect="1"/>
          </p:cNvPicPr>
          <p:nvPr/>
        </p:nvPicPr>
        <p:blipFill rotWithShape="1">
          <a:blip r:embed="rId2"/>
          <a:srcRect r="26869" b="83287"/>
          <a:stretch/>
        </p:blipFill>
        <p:spPr>
          <a:xfrm>
            <a:off x="221347" y="365125"/>
            <a:ext cx="11734292" cy="1565275"/>
          </a:xfrm>
          <a:prstGeom prst="rect">
            <a:avLst/>
          </a:prstGeom>
        </p:spPr>
      </p:pic>
      <p:pic>
        <p:nvPicPr>
          <p:cNvPr id="5" name="Grafik 4">
            <a:extLst>
              <a:ext uri="{FF2B5EF4-FFF2-40B4-BE49-F238E27FC236}">
                <a16:creationId xmlns:a16="http://schemas.microsoft.com/office/drawing/2014/main" id="{E2228AFC-33B6-46AD-8C70-A860F126D0A0}"/>
              </a:ext>
            </a:extLst>
          </p:cNvPr>
          <p:cNvPicPr>
            <a:picLocks noChangeAspect="1"/>
          </p:cNvPicPr>
          <p:nvPr/>
        </p:nvPicPr>
        <p:blipFill>
          <a:blip r:embed="rId3"/>
          <a:stretch>
            <a:fillRect/>
          </a:stretch>
        </p:blipFill>
        <p:spPr>
          <a:xfrm>
            <a:off x="1105857" y="2090175"/>
            <a:ext cx="4153480" cy="4296375"/>
          </a:xfrm>
          <a:prstGeom prst="rect">
            <a:avLst/>
          </a:prstGeom>
        </p:spPr>
      </p:pic>
    </p:spTree>
    <p:extLst>
      <p:ext uri="{BB962C8B-B14F-4D97-AF65-F5344CB8AC3E}">
        <p14:creationId xmlns:p14="http://schemas.microsoft.com/office/powerpoint/2010/main" val="180700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FA986C-35F5-4447-AB3C-F204F5040920}"/>
              </a:ext>
            </a:extLst>
          </p:cNvPr>
          <p:cNvSpPr>
            <a:spLocks noGrp="1"/>
          </p:cNvSpPr>
          <p:nvPr>
            <p:ph type="title"/>
          </p:nvPr>
        </p:nvSpPr>
        <p:spPr/>
        <p:txBody>
          <a:bodyPr/>
          <a:lstStyle/>
          <a:p>
            <a:r>
              <a:rPr lang="de-DE" dirty="0"/>
              <a:t>Lügen, Verdrängung und „Persilscheine“</a:t>
            </a:r>
            <a:br>
              <a:rPr lang="de-DE" dirty="0"/>
            </a:br>
            <a:r>
              <a:rPr lang="de-DE" dirty="0"/>
              <a:t>Landrat Dr. Beckmann „entlastet!“ </a:t>
            </a:r>
            <a:r>
              <a:rPr lang="de-DE" dirty="0">
                <a:highlight>
                  <a:srgbClr val="FFFF00"/>
                </a:highlight>
              </a:rPr>
              <a:t>Laar 1945</a:t>
            </a:r>
          </a:p>
        </p:txBody>
      </p:sp>
      <p:sp>
        <p:nvSpPr>
          <p:cNvPr id="3" name="Inhaltsplatzhalter 2">
            <a:extLst>
              <a:ext uri="{FF2B5EF4-FFF2-40B4-BE49-F238E27FC236}">
                <a16:creationId xmlns:a16="http://schemas.microsoft.com/office/drawing/2014/main" id="{39E21682-4BCE-4D90-AA90-90A6252A2B68}"/>
              </a:ext>
            </a:extLst>
          </p:cNvPr>
          <p:cNvSpPr>
            <a:spLocks noGrp="1"/>
          </p:cNvSpPr>
          <p:nvPr>
            <p:ph idx="1"/>
          </p:nvPr>
        </p:nvSpPr>
        <p:spPr/>
        <p:txBody>
          <a:bodyPr>
            <a:normAutofit fontScale="92500"/>
          </a:bodyPr>
          <a:lstStyle/>
          <a:p>
            <a:pPr marL="0" indent="0">
              <a:buNone/>
            </a:pPr>
            <a:r>
              <a:rPr lang="de-DE" i="1" dirty="0"/>
              <a:t>Wagner, Gestapo 2004, S. 140 (Beckmann am 10.05.45 an brit. </a:t>
            </a:r>
            <a:r>
              <a:rPr lang="de-DE" i="1" dirty="0" err="1"/>
              <a:t>Militärr</a:t>
            </a:r>
            <a:r>
              <a:rPr lang="de-DE" i="1" dirty="0"/>
              <a:t>.):</a:t>
            </a:r>
          </a:p>
          <a:p>
            <a:pPr marL="0" indent="0">
              <a:buNone/>
            </a:pPr>
            <a:r>
              <a:rPr lang="de-DE" dirty="0"/>
              <a:t>„Der anwesende Pfarrer (???) sagte, er könne vor Gott bezeugen, dass die Gemeinde Laar einzig dastand in ihrer antinationalsozialistischen Haltung. Er könne vor Gott bezeugen, dass in Laar kein Nationalsozialist gewesen sei mit Ausnahme des Lehrers. </a:t>
            </a:r>
          </a:p>
          <a:p>
            <a:pPr marL="0" indent="0">
              <a:buNone/>
            </a:pPr>
            <a:r>
              <a:rPr lang="de-DE" dirty="0"/>
              <a:t>Die ganze Gemeinde, sowohl die katholischen als auch die ev. Einwohner seien aus chr. Überzeugung bewusst antinationalsozialistisch eingestellt gewesen. In ganz Laar hätte man niemals den Hitlergruß gebraucht. …</a:t>
            </a:r>
          </a:p>
          <a:p>
            <a:pPr marL="0" indent="0">
              <a:buNone/>
            </a:pPr>
            <a:endParaRPr lang="de-DE" dirty="0"/>
          </a:p>
          <a:p>
            <a:pPr marL="0" indent="0">
              <a:buNone/>
            </a:pPr>
            <a:r>
              <a:rPr lang="de-DE" dirty="0"/>
              <a:t>Dabei war Laar nachweislich ab 1937 NSDAP-Stützpunkt!!</a:t>
            </a:r>
          </a:p>
          <a:p>
            <a:pPr marL="0" indent="0">
              <a:buNone/>
            </a:pPr>
            <a:endParaRPr lang="de-DE" dirty="0"/>
          </a:p>
        </p:txBody>
      </p:sp>
    </p:spTree>
    <p:extLst>
      <p:ext uri="{BB962C8B-B14F-4D97-AF65-F5344CB8AC3E}">
        <p14:creationId xmlns:p14="http://schemas.microsoft.com/office/powerpoint/2010/main" val="604716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74179-242E-40BA-B5F1-1BAE66309118}"/>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2A99141F-ADBC-4FAB-9D33-535BDD8F8E09}"/>
              </a:ext>
            </a:extLst>
          </p:cNvPr>
          <p:cNvSpPr>
            <a:spLocks noGrp="1"/>
          </p:cNvSpPr>
          <p:nvPr>
            <p:ph idx="1"/>
          </p:nvPr>
        </p:nvSpPr>
        <p:spPr>
          <a:xfrm>
            <a:off x="6300592" y="4409161"/>
            <a:ext cx="5053207" cy="1767801"/>
          </a:xfrm>
        </p:spPr>
        <p:txBody>
          <a:bodyPr>
            <a:normAutofit/>
          </a:bodyPr>
          <a:lstStyle/>
          <a:p>
            <a:pPr marL="0" indent="0">
              <a:buNone/>
            </a:pPr>
            <a:r>
              <a:rPr lang="de-DE" dirty="0"/>
              <a:t> NS-Zeit in Laar</a:t>
            </a:r>
          </a:p>
          <a:p>
            <a:pPr marL="0" indent="0">
              <a:buNone/>
            </a:pPr>
            <a:endParaRPr lang="de-DE" dirty="0"/>
          </a:p>
          <a:p>
            <a:pPr marL="0" indent="0">
              <a:buNone/>
            </a:pPr>
            <a:r>
              <a:rPr lang="de-DE" dirty="0">
                <a:highlight>
                  <a:srgbClr val="FFFF00"/>
                </a:highlight>
              </a:rPr>
              <a:t>Fotos vernichtet</a:t>
            </a:r>
          </a:p>
        </p:txBody>
      </p:sp>
      <p:pic>
        <p:nvPicPr>
          <p:cNvPr id="4" name="Grafik 3">
            <a:extLst>
              <a:ext uri="{FF2B5EF4-FFF2-40B4-BE49-F238E27FC236}">
                <a16:creationId xmlns:a16="http://schemas.microsoft.com/office/drawing/2014/main" id="{10467310-6CAF-4EED-98B9-3AAF6789113E}"/>
              </a:ext>
            </a:extLst>
          </p:cNvPr>
          <p:cNvPicPr>
            <a:picLocks noChangeAspect="1"/>
          </p:cNvPicPr>
          <p:nvPr/>
        </p:nvPicPr>
        <p:blipFill>
          <a:blip r:embed="rId2"/>
          <a:stretch>
            <a:fillRect/>
          </a:stretch>
        </p:blipFill>
        <p:spPr>
          <a:xfrm>
            <a:off x="0" y="0"/>
            <a:ext cx="12192000" cy="4295983"/>
          </a:xfrm>
          <a:prstGeom prst="rect">
            <a:avLst/>
          </a:prstGeom>
        </p:spPr>
      </p:pic>
      <p:pic>
        <p:nvPicPr>
          <p:cNvPr id="5" name="Grafik 4">
            <a:extLst>
              <a:ext uri="{FF2B5EF4-FFF2-40B4-BE49-F238E27FC236}">
                <a16:creationId xmlns:a16="http://schemas.microsoft.com/office/drawing/2014/main" id="{0DF0182C-13C4-47A3-B410-AD471D611CD5}"/>
              </a:ext>
            </a:extLst>
          </p:cNvPr>
          <p:cNvPicPr>
            <a:picLocks noChangeAspect="1"/>
          </p:cNvPicPr>
          <p:nvPr/>
        </p:nvPicPr>
        <p:blipFill>
          <a:blip r:embed="rId3"/>
          <a:stretch>
            <a:fillRect/>
          </a:stretch>
        </p:blipFill>
        <p:spPr>
          <a:xfrm>
            <a:off x="0" y="3316919"/>
            <a:ext cx="6300592" cy="3451591"/>
          </a:xfrm>
          <a:prstGeom prst="rect">
            <a:avLst/>
          </a:prstGeom>
        </p:spPr>
      </p:pic>
      <p:pic>
        <p:nvPicPr>
          <p:cNvPr id="6" name="Grafik 5">
            <a:extLst>
              <a:ext uri="{FF2B5EF4-FFF2-40B4-BE49-F238E27FC236}">
                <a16:creationId xmlns:a16="http://schemas.microsoft.com/office/drawing/2014/main" id="{4CB45F29-9621-4318-BDE8-94C35462D1A8}"/>
              </a:ext>
            </a:extLst>
          </p:cNvPr>
          <p:cNvPicPr>
            <a:picLocks noChangeAspect="1"/>
          </p:cNvPicPr>
          <p:nvPr/>
        </p:nvPicPr>
        <p:blipFill>
          <a:blip r:embed="rId4"/>
          <a:stretch>
            <a:fillRect/>
          </a:stretch>
        </p:blipFill>
        <p:spPr>
          <a:xfrm>
            <a:off x="8844308" y="3202533"/>
            <a:ext cx="3347692" cy="3535650"/>
          </a:xfrm>
          <a:prstGeom prst="rect">
            <a:avLst/>
          </a:prstGeom>
        </p:spPr>
      </p:pic>
    </p:spTree>
    <p:extLst>
      <p:ext uri="{BB962C8B-B14F-4D97-AF65-F5344CB8AC3E}">
        <p14:creationId xmlns:p14="http://schemas.microsoft.com/office/powerpoint/2010/main" val="33857028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43AC4E-6C07-4269-BAB8-021729C4EC8C}"/>
              </a:ext>
            </a:extLst>
          </p:cNvPr>
          <p:cNvSpPr>
            <a:spLocks noGrp="1"/>
          </p:cNvSpPr>
          <p:nvPr>
            <p:ph type="title"/>
          </p:nvPr>
        </p:nvSpPr>
        <p:spPr/>
        <p:txBody>
          <a:bodyPr/>
          <a:lstStyle/>
          <a:p>
            <a:r>
              <a:rPr lang="de-DE" dirty="0"/>
              <a:t>Gerrit Jan Zomer 1901-1981</a:t>
            </a:r>
          </a:p>
        </p:txBody>
      </p:sp>
      <p:pic>
        <p:nvPicPr>
          <p:cNvPr id="5" name="Inhaltsplatzhalter 4">
            <a:extLst>
              <a:ext uri="{FF2B5EF4-FFF2-40B4-BE49-F238E27FC236}">
                <a16:creationId xmlns:a16="http://schemas.microsoft.com/office/drawing/2014/main" id="{97174963-8F8A-46A2-A3D2-7CE99EB835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900" y="1779242"/>
            <a:ext cx="5529681" cy="5170076"/>
          </a:xfrm>
        </p:spPr>
      </p:pic>
      <p:sp>
        <p:nvSpPr>
          <p:cNvPr id="6" name="Textfeld 5">
            <a:extLst>
              <a:ext uri="{FF2B5EF4-FFF2-40B4-BE49-F238E27FC236}">
                <a16:creationId xmlns:a16="http://schemas.microsoft.com/office/drawing/2014/main" id="{9D557583-0E77-499C-8191-E2293B2A7DA7}"/>
              </a:ext>
            </a:extLst>
          </p:cNvPr>
          <p:cNvSpPr txBox="1"/>
          <p:nvPr/>
        </p:nvSpPr>
        <p:spPr>
          <a:xfrm>
            <a:off x="5588000" y="1917700"/>
            <a:ext cx="5651500" cy="4678204"/>
          </a:xfrm>
          <a:prstGeom prst="rect">
            <a:avLst/>
          </a:prstGeom>
          <a:noFill/>
        </p:spPr>
        <p:txBody>
          <a:bodyPr wrap="square" rtlCol="0">
            <a:spAutoFit/>
          </a:bodyPr>
          <a:lstStyle/>
          <a:p>
            <a:r>
              <a:rPr lang="de-DE" sz="2800" dirty="0"/>
              <a:t>Roel </a:t>
            </a:r>
            <a:r>
              <a:rPr lang="de-DE" sz="2800" dirty="0" err="1"/>
              <a:t>Gritter</a:t>
            </a:r>
            <a:r>
              <a:rPr lang="de-DE" sz="2800" dirty="0"/>
              <a:t> in: </a:t>
            </a:r>
            <a:r>
              <a:rPr lang="de-DE" sz="2800" dirty="0" err="1"/>
              <a:t>Rondom</a:t>
            </a:r>
            <a:r>
              <a:rPr lang="de-DE" sz="2800" dirty="0"/>
              <a:t> de </a:t>
            </a:r>
            <a:r>
              <a:rPr lang="de-DE" sz="2800" dirty="0" err="1"/>
              <a:t>Herdenbergh</a:t>
            </a:r>
            <a:r>
              <a:rPr lang="de-DE" sz="2800" dirty="0"/>
              <a:t> (Hardenberg)</a:t>
            </a:r>
            <a:br>
              <a:rPr lang="de-DE" sz="2800" dirty="0"/>
            </a:br>
            <a:r>
              <a:rPr lang="de-DE" sz="2800" dirty="0"/>
              <a:t>2019, Nr. 36, Titelseite und S. 20-22:</a:t>
            </a:r>
            <a:br>
              <a:rPr lang="de-DE" sz="2800" dirty="0"/>
            </a:br>
            <a:r>
              <a:rPr lang="de-DE" sz="2800" dirty="0" err="1">
                <a:highlight>
                  <a:srgbClr val="FFFF00"/>
                </a:highlight>
              </a:rPr>
              <a:t>Vroeg</a:t>
            </a:r>
            <a:r>
              <a:rPr lang="de-DE" sz="2800" dirty="0">
                <a:highlight>
                  <a:srgbClr val="FFFF00"/>
                </a:highlight>
              </a:rPr>
              <a:t> </a:t>
            </a:r>
            <a:r>
              <a:rPr lang="de-DE" sz="2800" dirty="0" err="1">
                <a:highlight>
                  <a:srgbClr val="FFFF00"/>
                </a:highlight>
              </a:rPr>
              <a:t>verzet</a:t>
            </a:r>
            <a:r>
              <a:rPr lang="de-DE" sz="2800" dirty="0">
                <a:highlight>
                  <a:srgbClr val="FFFF00"/>
                </a:highlight>
              </a:rPr>
              <a:t> </a:t>
            </a:r>
            <a:r>
              <a:rPr lang="de-DE" sz="2800" dirty="0" err="1">
                <a:highlight>
                  <a:srgbClr val="FFFF00"/>
                </a:highlight>
              </a:rPr>
              <a:t>tegen</a:t>
            </a:r>
            <a:r>
              <a:rPr lang="de-DE" sz="2800" dirty="0">
                <a:highlight>
                  <a:srgbClr val="FFFF00"/>
                </a:highlight>
              </a:rPr>
              <a:t> de </a:t>
            </a:r>
            <a:r>
              <a:rPr lang="de-DE" sz="2800" dirty="0" err="1">
                <a:highlight>
                  <a:srgbClr val="FFFF00"/>
                </a:highlight>
              </a:rPr>
              <a:t>nazi‘s</a:t>
            </a:r>
            <a:endParaRPr lang="de-DE" sz="2800" dirty="0">
              <a:highlight>
                <a:srgbClr val="FFFF00"/>
              </a:highlight>
            </a:endParaRPr>
          </a:p>
          <a:p>
            <a:endParaRPr lang="de-DE" sz="2800" dirty="0"/>
          </a:p>
          <a:p>
            <a:r>
              <a:rPr lang="de-DE" sz="2800" b="1" dirty="0">
                <a:highlight>
                  <a:srgbClr val="FFFF00"/>
                </a:highlight>
              </a:rPr>
              <a:t>Gerrit Jan Zomer</a:t>
            </a:r>
            <a:r>
              <a:rPr lang="de-DE" sz="2800" dirty="0"/>
              <a:t>, Negativ von einer Glasplatte</a:t>
            </a:r>
            <a:r>
              <a:rPr lang="de-DE" sz="2800" dirty="0">
                <a:highlight>
                  <a:srgbClr val="FFFF00"/>
                </a:highlight>
              </a:rPr>
              <a:t>, um 1932 </a:t>
            </a:r>
            <a:r>
              <a:rPr lang="de-DE" sz="2800" dirty="0"/>
              <a:t>und sein </a:t>
            </a:r>
            <a:r>
              <a:rPr lang="de-DE" sz="2800" b="1" dirty="0">
                <a:highlight>
                  <a:srgbClr val="FFFF00"/>
                </a:highlight>
              </a:rPr>
              <a:t>Sohn Heinrich (1929-2019)</a:t>
            </a:r>
            <a:r>
              <a:rPr lang="de-DE" sz="2800" dirty="0"/>
              <a:t>. Dahinter seine Frau Johanna geb. Egbers (Georgsdorf)  mit Tochter </a:t>
            </a:r>
            <a:r>
              <a:rPr lang="de-DE" sz="2800" dirty="0" err="1"/>
              <a:t>Gesiene</a:t>
            </a:r>
            <a:r>
              <a:rPr lang="de-DE" dirty="0"/>
              <a:t>.</a:t>
            </a:r>
          </a:p>
          <a:p>
            <a:endParaRPr lang="de-DE" dirty="0"/>
          </a:p>
        </p:txBody>
      </p:sp>
    </p:spTree>
    <p:extLst>
      <p:ext uri="{BB962C8B-B14F-4D97-AF65-F5344CB8AC3E}">
        <p14:creationId xmlns:p14="http://schemas.microsoft.com/office/powerpoint/2010/main" val="26197283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CAF0D6-DDAC-4B44-95EA-1F89551138B8}"/>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A0F7FFD1-9D3C-49D4-95DC-37D3713A786D}"/>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5032EEC0-35FE-4D38-B394-6E427F569B3D}"/>
              </a:ext>
            </a:extLst>
          </p:cNvPr>
          <p:cNvPicPr>
            <a:picLocks noChangeAspect="1"/>
          </p:cNvPicPr>
          <p:nvPr/>
        </p:nvPicPr>
        <p:blipFill>
          <a:blip r:embed="rId2"/>
          <a:stretch>
            <a:fillRect/>
          </a:stretch>
        </p:blipFill>
        <p:spPr>
          <a:xfrm>
            <a:off x="927520" y="0"/>
            <a:ext cx="10336959" cy="6858000"/>
          </a:xfrm>
          <a:prstGeom prst="rect">
            <a:avLst/>
          </a:prstGeom>
        </p:spPr>
      </p:pic>
    </p:spTree>
    <p:extLst>
      <p:ext uri="{BB962C8B-B14F-4D97-AF65-F5344CB8AC3E}">
        <p14:creationId xmlns:p14="http://schemas.microsoft.com/office/powerpoint/2010/main" val="3624445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918372-7248-45AA-A1FB-2FE873432BBB}"/>
              </a:ext>
            </a:extLst>
          </p:cNvPr>
          <p:cNvSpPr>
            <a:spLocks noGrp="1"/>
          </p:cNvSpPr>
          <p:nvPr>
            <p:ph type="title"/>
          </p:nvPr>
        </p:nvSpPr>
        <p:spPr/>
        <p:txBody>
          <a:bodyPr/>
          <a:lstStyle/>
          <a:p>
            <a:r>
              <a:rPr lang="de-DE" dirty="0"/>
              <a:t>Gerrit Jan Zomer, </a:t>
            </a:r>
            <a:r>
              <a:rPr lang="de-DE" dirty="0" err="1"/>
              <a:t>Hoogst</a:t>
            </a:r>
            <a:r>
              <a:rPr lang="de-DE" dirty="0"/>
              <a:t>. - Opfer</a:t>
            </a:r>
            <a:br>
              <a:rPr lang="de-DE" dirty="0"/>
            </a:br>
            <a:r>
              <a:rPr lang="de-DE" dirty="0"/>
              <a:t>0.6.1937 ausgew., verz., </a:t>
            </a:r>
            <a:r>
              <a:rPr lang="de-DE" sz="3600" dirty="0"/>
              <a:t>Ds. Slomp</a:t>
            </a:r>
          </a:p>
        </p:txBody>
      </p:sp>
      <p:sp>
        <p:nvSpPr>
          <p:cNvPr id="3" name="Inhaltsplatzhalter 2">
            <a:extLst>
              <a:ext uri="{FF2B5EF4-FFF2-40B4-BE49-F238E27FC236}">
                <a16:creationId xmlns:a16="http://schemas.microsoft.com/office/drawing/2014/main" id="{AEF2148A-81D6-49B0-B48F-40DAE4E8344A}"/>
              </a:ext>
            </a:extLst>
          </p:cNvPr>
          <p:cNvSpPr>
            <a:spLocks noGrp="1"/>
          </p:cNvSpPr>
          <p:nvPr>
            <p:ph idx="1"/>
          </p:nvPr>
        </p:nvSpPr>
        <p:spPr>
          <a:xfrm>
            <a:off x="551146" y="1825625"/>
            <a:ext cx="4348400" cy="3851844"/>
          </a:xfrm>
        </p:spPr>
        <p:txBody>
          <a:bodyPr>
            <a:normAutofit fontScale="55000" lnSpcReduction="20000"/>
          </a:bodyPr>
          <a:lstStyle/>
          <a:p>
            <a:r>
              <a:rPr lang="de-DE" dirty="0"/>
              <a:t>Verbietet s. 9j. Sohn,  Gedicht (s. rechts) zu lernen</a:t>
            </a:r>
          </a:p>
          <a:p>
            <a:r>
              <a:rPr lang="de-DE" dirty="0"/>
              <a:t>Gestapo: „Aufwiegler“ g. NS</a:t>
            </a:r>
          </a:p>
          <a:p>
            <a:endParaRPr lang="de-DE" dirty="0"/>
          </a:p>
          <a:p>
            <a:r>
              <a:rPr lang="de-DE" dirty="0"/>
              <a:t>Max Schenkendorf 1814</a:t>
            </a:r>
          </a:p>
          <a:p>
            <a:r>
              <a:rPr lang="de-DE" dirty="0">
                <a:highlight>
                  <a:srgbClr val="FFFF00"/>
                </a:highlight>
              </a:rPr>
              <a:t>Treuelied der SS Schutzstaffel (o.3. Str.</a:t>
            </a:r>
          </a:p>
          <a:p>
            <a:endParaRPr lang="de-DE" dirty="0"/>
          </a:p>
          <a:p>
            <a:r>
              <a:rPr lang="de-DE" b="1" dirty="0"/>
              <a:t>Ebenezer 2003, S. 54-56</a:t>
            </a:r>
          </a:p>
          <a:p>
            <a:r>
              <a:rPr lang="de-DE" b="1" dirty="0"/>
              <a:t>Chronik Hoogstede 2009 S. 259, 357</a:t>
            </a:r>
          </a:p>
          <a:p>
            <a:r>
              <a:rPr lang="de-DE" b="1" dirty="0" err="1"/>
              <a:t>Gritter</a:t>
            </a:r>
            <a:r>
              <a:rPr lang="de-DE" b="1" dirty="0"/>
              <a:t>,  </a:t>
            </a:r>
            <a:r>
              <a:rPr lang="de-DE" b="1" dirty="0" err="1"/>
              <a:t>Rondom</a:t>
            </a:r>
            <a:r>
              <a:rPr lang="de-DE" b="1" dirty="0"/>
              <a:t> de </a:t>
            </a:r>
            <a:r>
              <a:rPr lang="de-DE" b="1" dirty="0" err="1"/>
              <a:t>Herdenbergh</a:t>
            </a:r>
            <a:r>
              <a:rPr lang="de-DE" b="1" dirty="0"/>
              <a:t> 2019</a:t>
            </a:r>
          </a:p>
          <a:p>
            <a:endParaRPr lang="de-DE" dirty="0"/>
          </a:p>
          <a:p>
            <a:r>
              <a:rPr lang="de-DE" dirty="0"/>
              <a:t>Andere ähnlich (L. </a:t>
            </a:r>
            <a:r>
              <a:rPr lang="de-DE" dirty="0" err="1"/>
              <a:t>Neerken</a:t>
            </a:r>
            <a:r>
              <a:rPr lang="de-DE" dirty="0"/>
              <a:t>)</a:t>
            </a:r>
          </a:p>
          <a:p>
            <a:r>
              <a:rPr lang="de-DE" dirty="0"/>
              <a:t>Vgl. Rüschen, Uelsen NS Zeit S. 133-144</a:t>
            </a:r>
          </a:p>
          <a:p>
            <a:r>
              <a:rPr lang="de-DE" dirty="0">
                <a:highlight>
                  <a:srgbClr val="FFFF00"/>
                </a:highlight>
              </a:rPr>
              <a:t>WIE VIELE SIND DES LANDES VERWIESEN?</a:t>
            </a:r>
          </a:p>
        </p:txBody>
      </p:sp>
      <p:pic>
        <p:nvPicPr>
          <p:cNvPr id="7" name="Grafik 6">
            <a:extLst>
              <a:ext uri="{FF2B5EF4-FFF2-40B4-BE49-F238E27FC236}">
                <a16:creationId xmlns:a16="http://schemas.microsoft.com/office/drawing/2014/main" id="{93BD1ADE-E9F1-4298-8196-E9DBEE215F7A}"/>
              </a:ext>
            </a:extLst>
          </p:cNvPr>
          <p:cNvPicPr>
            <a:picLocks noChangeAspect="1"/>
          </p:cNvPicPr>
          <p:nvPr/>
        </p:nvPicPr>
        <p:blipFill>
          <a:blip r:embed="rId2"/>
          <a:stretch>
            <a:fillRect/>
          </a:stretch>
        </p:blipFill>
        <p:spPr>
          <a:xfrm>
            <a:off x="5984931" y="1664466"/>
            <a:ext cx="3321487" cy="5167312"/>
          </a:xfrm>
          <a:prstGeom prst="rect">
            <a:avLst/>
          </a:prstGeom>
        </p:spPr>
      </p:pic>
      <p:pic>
        <p:nvPicPr>
          <p:cNvPr id="8" name="Grafik 7">
            <a:extLst>
              <a:ext uri="{FF2B5EF4-FFF2-40B4-BE49-F238E27FC236}">
                <a16:creationId xmlns:a16="http://schemas.microsoft.com/office/drawing/2014/main" id="{1B27E8CC-BD2F-4844-9A51-8CC9D7DB6C68}"/>
              </a:ext>
            </a:extLst>
          </p:cNvPr>
          <p:cNvPicPr>
            <a:picLocks noChangeAspect="1"/>
          </p:cNvPicPr>
          <p:nvPr/>
        </p:nvPicPr>
        <p:blipFill>
          <a:blip r:embed="rId3"/>
          <a:stretch>
            <a:fillRect/>
          </a:stretch>
        </p:blipFill>
        <p:spPr>
          <a:xfrm>
            <a:off x="9073051" y="1720035"/>
            <a:ext cx="3262225" cy="5167312"/>
          </a:xfrm>
          <a:prstGeom prst="rect">
            <a:avLst/>
          </a:prstGeom>
        </p:spPr>
      </p:pic>
      <p:pic>
        <p:nvPicPr>
          <p:cNvPr id="9" name="Grafik 8">
            <a:extLst>
              <a:ext uri="{FF2B5EF4-FFF2-40B4-BE49-F238E27FC236}">
                <a16:creationId xmlns:a16="http://schemas.microsoft.com/office/drawing/2014/main" id="{E3E2609B-34F1-4ECA-83B8-12E28FDF1DBD}"/>
              </a:ext>
            </a:extLst>
          </p:cNvPr>
          <p:cNvPicPr>
            <a:picLocks noChangeAspect="1"/>
          </p:cNvPicPr>
          <p:nvPr/>
        </p:nvPicPr>
        <p:blipFill>
          <a:blip r:embed="rId4"/>
          <a:stretch>
            <a:fillRect/>
          </a:stretch>
        </p:blipFill>
        <p:spPr>
          <a:xfrm>
            <a:off x="9073051" y="283334"/>
            <a:ext cx="2905530" cy="1325563"/>
          </a:xfrm>
          <a:prstGeom prst="rect">
            <a:avLst/>
          </a:prstGeom>
        </p:spPr>
      </p:pic>
      <p:pic>
        <p:nvPicPr>
          <p:cNvPr id="4" name="Grafik 3">
            <a:extLst>
              <a:ext uri="{FF2B5EF4-FFF2-40B4-BE49-F238E27FC236}">
                <a16:creationId xmlns:a16="http://schemas.microsoft.com/office/drawing/2014/main" id="{7FF0CEF4-9E58-4476-BB9E-8E0E651ED7D8}"/>
              </a:ext>
            </a:extLst>
          </p:cNvPr>
          <p:cNvPicPr>
            <a:picLocks noChangeAspect="1"/>
          </p:cNvPicPr>
          <p:nvPr/>
        </p:nvPicPr>
        <p:blipFill>
          <a:blip r:embed="rId5"/>
          <a:stretch>
            <a:fillRect/>
          </a:stretch>
        </p:blipFill>
        <p:spPr>
          <a:xfrm>
            <a:off x="3995644" y="2905113"/>
            <a:ext cx="2100356" cy="2483633"/>
          </a:xfrm>
          <a:prstGeom prst="rect">
            <a:avLst/>
          </a:prstGeom>
        </p:spPr>
      </p:pic>
      <p:pic>
        <p:nvPicPr>
          <p:cNvPr id="5" name="Grafik 4">
            <a:extLst>
              <a:ext uri="{FF2B5EF4-FFF2-40B4-BE49-F238E27FC236}">
                <a16:creationId xmlns:a16="http://schemas.microsoft.com/office/drawing/2014/main" id="{090E28CC-1304-406B-B94C-3F22AFB7C5AD}"/>
              </a:ext>
            </a:extLst>
          </p:cNvPr>
          <p:cNvPicPr>
            <a:picLocks noChangeAspect="1"/>
          </p:cNvPicPr>
          <p:nvPr/>
        </p:nvPicPr>
        <p:blipFill>
          <a:blip r:embed="rId6"/>
          <a:stretch>
            <a:fillRect/>
          </a:stretch>
        </p:blipFill>
        <p:spPr>
          <a:xfrm>
            <a:off x="278441" y="5651903"/>
            <a:ext cx="5817559" cy="900984"/>
          </a:xfrm>
          <a:prstGeom prst="rect">
            <a:avLst/>
          </a:prstGeom>
        </p:spPr>
      </p:pic>
    </p:spTree>
    <p:extLst>
      <p:ext uri="{BB962C8B-B14F-4D97-AF65-F5344CB8AC3E}">
        <p14:creationId xmlns:p14="http://schemas.microsoft.com/office/powerpoint/2010/main" val="953222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4ABCD37-37A0-405F-BF37-D3EB03DAD366}"/>
              </a:ext>
            </a:extLst>
          </p:cNvPr>
          <p:cNvPicPr>
            <a:picLocks noChangeAspect="1"/>
          </p:cNvPicPr>
          <p:nvPr/>
        </p:nvPicPr>
        <p:blipFill>
          <a:blip r:embed="rId2"/>
          <a:stretch>
            <a:fillRect/>
          </a:stretch>
        </p:blipFill>
        <p:spPr>
          <a:xfrm>
            <a:off x="4679004" y="508085"/>
            <a:ext cx="6195991" cy="6235456"/>
          </a:xfrm>
          <a:prstGeom prst="rect">
            <a:avLst/>
          </a:prstGeom>
        </p:spPr>
      </p:pic>
      <p:sp>
        <p:nvSpPr>
          <p:cNvPr id="2" name="Titel 1">
            <a:extLst>
              <a:ext uri="{FF2B5EF4-FFF2-40B4-BE49-F238E27FC236}">
                <a16:creationId xmlns:a16="http://schemas.microsoft.com/office/drawing/2014/main" id="{1EC72BD8-1DF4-45DF-87A3-CF89E1126559}"/>
              </a:ext>
            </a:extLst>
          </p:cNvPr>
          <p:cNvSpPr>
            <a:spLocks noGrp="1"/>
          </p:cNvSpPr>
          <p:nvPr>
            <p:ph type="title"/>
          </p:nvPr>
        </p:nvSpPr>
        <p:spPr>
          <a:xfrm>
            <a:off x="549965" y="365125"/>
            <a:ext cx="4527873" cy="1113479"/>
          </a:xfrm>
        </p:spPr>
        <p:txBody>
          <a:bodyPr>
            <a:normAutofit/>
          </a:bodyPr>
          <a:lstStyle/>
          <a:p>
            <a:r>
              <a:rPr lang="de-DE" dirty="0">
                <a:highlight>
                  <a:srgbClr val="FFFF00"/>
                </a:highlight>
              </a:rPr>
              <a:t>Altref. 0,5 bis 25%</a:t>
            </a:r>
          </a:p>
        </p:txBody>
      </p:sp>
      <p:sp>
        <p:nvSpPr>
          <p:cNvPr id="3" name="Inhaltsplatzhalter 2">
            <a:extLst>
              <a:ext uri="{FF2B5EF4-FFF2-40B4-BE49-F238E27FC236}">
                <a16:creationId xmlns:a16="http://schemas.microsoft.com/office/drawing/2014/main" id="{231056F0-9214-4EBA-A385-34E89D6059BB}"/>
              </a:ext>
            </a:extLst>
          </p:cNvPr>
          <p:cNvSpPr>
            <a:spLocks noGrp="1"/>
          </p:cNvSpPr>
          <p:nvPr>
            <p:ph idx="1"/>
          </p:nvPr>
        </p:nvSpPr>
        <p:spPr>
          <a:xfrm>
            <a:off x="400832" y="3429001"/>
            <a:ext cx="4428483" cy="3232650"/>
          </a:xfrm>
        </p:spPr>
        <p:txBody>
          <a:bodyPr>
            <a:normAutofit lnSpcReduction="10000"/>
          </a:bodyPr>
          <a:lstStyle/>
          <a:p>
            <a:r>
              <a:rPr lang="de-DE" sz="2000" dirty="0"/>
              <a:t>Mindestens die Hälfte der</a:t>
            </a:r>
            <a:br>
              <a:rPr lang="de-DE" sz="2000" dirty="0"/>
            </a:br>
            <a:r>
              <a:rPr lang="de-DE" sz="2000" dirty="0" err="1"/>
              <a:t>Gem</a:t>
            </a:r>
            <a:r>
              <a:rPr lang="de-DE" sz="2000" dirty="0"/>
              <a:t>-rats-</a:t>
            </a:r>
            <a:r>
              <a:rPr lang="de-DE" sz="2000" dirty="0" err="1"/>
              <a:t>mitgl</a:t>
            </a:r>
            <a:r>
              <a:rPr lang="de-DE" sz="2000" dirty="0"/>
              <a:t>. d. </a:t>
            </a:r>
            <a:r>
              <a:rPr lang="de-DE" sz="2000" dirty="0" err="1"/>
              <a:t>polit</a:t>
            </a:r>
            <a:r>
              <a:rPr lang="de-DE" sz="2000" dirty="0"/>
              <a:t>.</a:t>
            </a:r>
            <a:br>
              <a:rPr lang="de-DE" sz="2000" dirty="0"/>
            </a:br>
            <a:r>
              <a:rPr lang="de-DE" sz="2000" dirty="0"/>
              <a:t>Gem. </a:t>
            </a:r>
            <a:r>
              <a:rPr lang="de-DE" sz="2000" dirty="0" err="1"/>
              <a:t>Eml</a:t>
            </a:r>
            <a:r>
              <a:rPr lang="de-DE" sz="2000" dirty="0"/>
              <a:t>. sind 2024 altref.</a:t>
            </a:r>
          </a:p>
          <a:p>
            <a:r>
              <a:rPr lang="de-DE" sz="2000" dirty="0"/>
              <a:t>3 der 4 </a:t>
            </a:r>
            <a:r>
              <a:rPr lang="de-DE" sz="2000" dirty="0" err="1"/>
              <a:t>Ortsbürgerm</a:t>
            </a:r>
            <a:r>
              <a:rPr lang="de-DE" sz="2000" dirty="0"/>
              <a:t> d. SG sind altref.</a:t>
            </a:r>
          </a:p>
          <a:p>
            <a:r>
              <a:rPr lang="de-DE" sz="2000" b="1" dirty="0"/>
              <a:t>In 8 von 15 ref. Kirchspielen altref. G.</a:t>
            </a:r>
          </a:p>
          <a:p>
            <a:r>
              <a:rPr lang="de-DE" sz="2000" dirty="0"/>
              <a:t>1933 hat die Grafschaft 60.000 E.,</a:t>
            </a:r>
            <a:br>
              <a:rPr lang="de-DE" sz="2000" dirty="0"/>
            </a:br>
            <a:r>
              <a:rPr lang="de-DE" sz="2000" dirty="0"/>
              <a:t>heute  135.000 E.</a:t>
            </a:r>
          </a:p>
          <a:p>
            <a:r>
              <a:rPr lang="de-DE" sz="2000" dirty="0"/>
              <a:t>19</a:t>
            </a:r>
            <a:r>
              <a:rPr lang="de-DE" sz="2000" dirty="0">
                <a:highlight>
                  <a:srgbClr val="FFFF00"/>
                </a:highlight>
              </a:rPr>
              <a:t>33 </a:t>
            </a:r>
            <a:r>
              <a:rPr lang="de-DE" sz="2000" dirty="0"/>
              <a:t>davon etwa </a:t>
            </a:r>
            <a:r>
              <a:rPr lang="de-DE" sz="2000" dirty="0">
                <a:highlight>
                  <a:srgbClr val="FFFF00"/>
                </a:highlight>
              </a:rPr>
              <a:t>3.3</a:t>
            </a:r>
            <a:r>
              <a:rPr lang="de-DE" sz="2000" dirty="0"/>
              <a:t>00 </a:t>
            </a:r>
            <a:r>
              <a:rPr lang="de-DE" sz="2000" dirty="0" err="1"/>
              <a:t>Altr</a:t>
            </a:r>
            <a:r>
              <a:rPr lang="de-DE" sz="2000" dirty="0"/>
              <a:t>.= </a:t>
            </a:r>
            <a:r>
              <a:rPr lang="de-DE" sz="2000" dirty="0">
                <a:highlight>
                  <a:srgbClr val="FFFF00"/>
                </a:highlight>
              </a:rPr>
              <a:t>5%</a:t>
            </a:r>
            <a:br>
              <a:rPr lang="de-DE" sz="2000" dirty="0"/>
            </a:br>
            <a:r>
              <a:rPr lang="de-DE" sz="2000" dirty="0"/>
              <a:t>2024 davon etwa 5.000 EAK = ca. 3,5% </a:t>
            </a:r>
          </a:p>
          <a:p>
            <a:r>
              <a:rPr lang="de-DE" sz="2000" dirty="0"/>
              <a:t>   1930er J. etwa </a:t>
            </a:r>
            <a:r>
              <a:rPr lang="de-DE" sz="2000" dirty="0">
                <a:highlight>
                  <a:srgbClr val="FFFF00"/>
                </a:highlight>
              </a:rPr>
              <a:t>75% -90%</a:t>
            </a:r>
            <a:r>
              <a:rPr lang="de-DE" sz="2000" dirty="0"/>
              <a:t> der E. </a:t>
            </a:r>
            <a:r>
              <a:rPr lang="de-DE" sz="2000" dirty="0">
                <a:highlight>
                  <a:srgbClr val="FFFF00"/>
                </a:highlight>
              </a:rPr>
              <a:t>ref.</a:t>
            </a:r>
          </a:p>
        </p:txBody>
      </p:sp>
      <p:pic>
        <p:nvPicPr>
          <p:cNvPr id="5" name="Grafik 4">
            <a:extLst>
              <a:ext uri="{FF2B5EF4-FFF2-40B4-BE49-F238E27FC236}">
                <a16:creationId xmlns:a16="http://schemas.microsoft.com/office/drawing/2014/main" id="{4B3CFACD-A89B-43D2-9141-7C54F0316C85}"/>
              </a:ext>
            </a:extLst>
          </p:cNvPr>
          <p:cNvPicPr>
            <a:picLocks noChangeAspect="1"/>
          </p:cNvPicPr>
          <p:nvPr/>
        </p:nvPicPr>
        <p:blipFill rotWithShape="1">
          <a:blip r:embed="rId3"/>
          <a:srcRect l="4829" t="3853" r="3881" b="7885"/>
          <a:stretch/>
        </p:blipFill>
        <p:spPr>
          <a:xfrm>
            <a:off x="1728842" y="1285103"/>
            <a:ext cx="2965534" cy="2202913"/>
          </a:xfrm>
          <a:prstGeom prst="rect">
            <a:avLst/>
          </a:prstGeom>
        </p:spPr>
      </p:pic>
      <p:sp>
        <p:nvSpPr>
          <p:cNvPr id="6" name="Textfeld 5">
            <a:extLst>
              <a:ext uri="{FF2B5EF4-FFF2-40B4-BE49-F238E27FC236}">
                <a16:creationId xmlns:a16="http://schemas.microsoft.com/office/drawing/2014/main" id="{778EDD42-720D-4376-B04F-9CAA5533877B}"/>
              </a:ext>
            </a:extLst>
          </p:cNvPr>
          <p:cNvSpPr txBox="1"/>
          <p:nvPr/>
        </p:nvSpPr>
        <p:spPr>
          <a:xfrm>
            <a:off x="650660" y="1490008"/>
            <a:ext cx="1332689" cy="1938992"/>
          </a:xfrm>
          <a:prstGeom prst="rect">
            <a:avLst/>
          </a:prstGeom>
          <a:noFill/>
        </p:spPr>
        <p:txBody>
          <a:bodyPr wrap="square" rtlCol="0">
            <a:spAutoFit/>
          </a:bodyPr>
          <a:lstStyle/>
          <a:p>
            <a:r>
              <a:rPr lang="de-DE" sz="4000" dirty="0"/>
              <a:t>EAK seit 1838</a:t>
            </a:r>
          </a:p>
        </p:txBody>
      </p:sp>
    </p:spTree>
    <p:extLst>
      <p:ext uri="{BB962C8B-B14F-4D97-AF65-F5344CB8AC3E}">
        <p14:creationId xmlns:p14="http://schemas.microsoft.com/office/powerpoint/2010/main" val="17782722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DBEAF0-B278-4FC5-8970-3BFCA8879A70}"/>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9AC90EF3-E02C-4743-AE89-A5AC1497452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65402" b="86340"/>
          <a:stretch/>
        </p:blipFill>
        <p:spPr>
          <a:xfrm>
            <a:off x="124829" y="98425"/>
            <a:ext cx="6098203" cy="1325563"/>
          </a:xfrm>
        </p:spPr>
      </p:pic>
      <p:pic>
        <p:nvPicPr>
          <p:cNvPr id="6" name="Grafik 5">
            <a:extLst>
              <a:ext uri="{FF2B5EF4-FFF2-40B4-BE49-F238E27FC236}">
                <a16:creationId xmlns:a16="http://schemas.microsoft.com/office/drawing/2014/main" id="{8427DBFB-7589-4026-82A6-90AB0DE6D1BC}"/>
              </a:ext>
            </a:extLst>
          </p:cNvPr>
          <p:cNvPicPr>
            <a:picLocks noChangeAspect="1"/>
          </p:cNvPicPr>
          <p:nvPr/>
        </p:nvPicPr>
        <p:blipFill rotWithShape="1">
          <a:blip r:embed="rId3"/>
          <a:srcRect l="8788" t="26778" r="42028" b="53006"/>
          <a:stretch/>
        </p:blipFill>
        <p:spPr>
          <a:xfrm>
            <a:off x="5682056" y="217488"/>
            <a:ext cx="6509944" cy="1473200"/>
          </a:xfrm>
          <a:prstGeom prst="rect">
            <a:avLst/>
          </a:prstGeom>
        </p:spPr>
      </p:pic>
      <p:pic>
        <p:nvPicPr>
          <p:cNvPr id="9" name="Grafik 8">
            <a:extLst>
              <a:ext uri="{FF2B5EF4-FFF2-40B4-BE49-F238E27FC236}">
                <a16:creationId xmlns:a16="http://schemas.microsoft.com/office/drawing/2014/main" id="{9193BA6D-05C0-4F35-B77C-2B963ED027A6}"/>
              </a:ext>
            </a:extLst>
          </p:cNvPr>
          <p:cNvPicPr>
            <a:picLocks noChangeAspect="1"/>
          </p:cNvPicPr>
          <p:nvPr/>
        </p:nvPicPr>
        <p:blipFill rotWithShape="1">
          <a:blip r:embed="rId4">
            <a:extLst>
              <a:ext uri="{28A0092B-C50C-407E-A947-70E740481C1C}">
                <a14:useLocalDpi xmlns:a14="http://schemas.microsoft.com/office/drawing/2010/main" val="0"/>
              </a:ext>
            </a:extLst>
          </a:blip>
          <a:srcRect l="30458" t="21058" r="24454" b="40221"/>
          <a:stretch/>
        </p:blipFill>
        <p:spPr>
          <a:xfrm>
            <a:off x="8396613" y="2528888"/>
            <a:ext cx="3795387" cy="4329112"/>
          </a:xfrm>
          <a:prstGeom prst="rect">
            <a:avLst/>
          </a:prstGeom>
        </p:spPr>
      </p:pic>
      <p:sp>
        <p:nvSpPr>
          <p:cNvPr id="10" name="Textfeld 9">
            <a:extLst>
              <a:ext uri="{FF2B5EF4-FFF2-40B4-BE49-F238E27FC236}">
                <a16:creationId xmlns:a16="http://schemas.microsoft.com/office/drawing/2014/main" id="{B44F880C-3E3B-4E04-BA4B-0B18B8421E66}"/>
              </a:ext>
            </a:extLst>
          </p:cNvPr>
          <p:cNvSpPr txBox="1"/>
          <p:nvPr/>
        </p:nvSpPr>
        <p:spPr>
          <a:xfrm>
            <a:off x="673100" y="2338589"/>
            <a:ext cx="7543800" cy="4031873"/>
          </a:xfrm>
          <a:prstGeom prst="rect">
            <a:avLst/>
          </a:prstGeom>
          <a:noFill/>
        </p:spPr>
        <p:txBody>
          <a:bodyPr wrap="square" rtlCol="0">
            <a:spAutoFit/>
          </a:bodyPr>
          <a:lstStyle/>
          <a:p>
            <a:r>
              <a:rPr lang="de-DE" sz="3200" dirty="0"/>
              <a:t>Sachverhalt: </a:t>
            </a:r>
            <a:br>
              <a:rPr lang="de-DE" sz="3200" dirty="0"/>
            </a:br>
            <a:r>
              <a:rPr lang="de-DE" sz="3200" dirty="0"/>
              <a:t>IP ab. (15.1.40) E. ist </a:t>
            </a:r>
            <a:r>
              <a:rPr lang="de-DE" sz="3200" dirty="0">
                <a:highlight>
                  <a:srgbClr val="FFFF00"/>
                </a:highlight>
              </a:rPr>
              <a:t>überführt und geständig, am 4.12.39 eine religiöse Sendung des holländischen Rundfunksenders Hilversum abgehört </a:t>
            </a:r>
            <a:r>
              <a:rPr lang="de-DE" sz="3200" dirty="0"/>
              <a:t>zu haben. Er wurde nach verantw. Vernehmung ernstlich verwarnt. Ein Strafverfahren ist nicht eingeleitet. II C. 3346/39.  </a:t>
            </a:r>
          </a:p>
        </p:txBody>
      </p:sp>
    </p:spTree>
    <p:extLst>
      <p:ext uri="{BB962C8B-B14F-4D97-AF65-F5344CB8AC3E}">
        <p14:creationId xmlns:p14="http://schemas.microsoft.com/office/powerpoint/2010/main" val="1979575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EAD8A2-5B4F-40F2-A85F-01C5CD500730}"/>
              </a:ext>
            </a:extLst>
          </p:cNvPr>
          <p:cNvSpPr>
            <a:spLocks noGrp="1"/>
          </p:cNvSpPr>
          <p:nvPr>
            <p:ph type="title"/>
          </p:nvPr>
        </p:nvSpPr>
        <p:spPr/>
        <p:txBody>
          <a:bodyPr/>
          <a:lstStyle/>
          <a:p>
            <a:r>
              <a:rPr lang="de-DE" dirty="0"/>
              <a:t>Schwarzhören </a:t>
            </a:r>
            <a:br>
              <a:rPr lang="de-DE" dirty="0"/>
            </a:br>
            <a:endParaRPr lang="de-DE" dirty="0"/>
          </a:p>
        </p:txBody>
      </p:sp>
      <p:sp>
        <p:nvSpPr>
          <p:cNvPr id="3" name="Inhaltsplatzhalter 2">
            <a:extLst>
              <a:ext uri="{FF2B5EF4-FFF2-40B4-BE49-F238E27FC236}">
                <a16:creationId xmlns:a16="http://schemas.microsoft.com/office/drawing/2014/main" id="{FCFE8724-3A69-4B49-8D0F-FF935BFB6939}"/>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33C9D0AD-8A8D-406C-B019-5F789A1DBAD2}"/>
              </a:ext>
            </a:extLst>
          </p:cNvPr>
          <p:cNvPicPr>
            <a:picLocks noChangeAspect="1"/>
          </p:cNvPicPr>
          <p:nvPr/>
        </p:nvPicPr>
        <p:blipFill>
          <a:blip r:embed="rId2"/>
          <a:stretch>
            <a:fillRect/>
          </a:stretch>
        </p:blipFill>
        <p:spPr>
          <a:xfrm>
            <a:off x="330200" y="1863789"/>
            <a:ext cx="9359900" cy="4994211"/>
          </a:xfrm>
          <a:prstGeom prst="rect">
            <a:avLst/>
          </a:prstGeom>
        </p:spPr>
      </p:pic>
      <p:sp>
        <p:nvSpPr>
          <p:cNvPr id="5" name="Textfeld 4">
            <a:extLst>
              <a:ext uri="{FF2B5EF4-FFF2-40B4-BE49-F238E27FC236}">
                <a16:creationId xmlns:a16="http://schemas.microsoft.com/office/drawing/2014/main" id="{AD1104E0-934A-480D-A58D-5326DF51226C}"/>
              </a:ext>
            </a:extLst>
          </p:cNvPr>
          <p:cNvSpPr txBox="1"/>
          <p:nvPr/>
        </p:nvSpPr>
        <p:spPr>
          <a:xfrm>
            <a:off x="9690100" y="1825625"/>
            <a:ext cx="2374900" cy="1200329"/>
          </a:xfrm>
          <a:prstGeom prst="rect">
            <a:avLst/>
          </a:prstGeom>
          <a:noFill/>
        </p:spPr>
        <p:txBody>
          <a:bodyPr wrap="square" rtlCol="0">
            <a:spAutoFit/>
          </a:bodyPr>
          <a:lstStyle/>
          <a:p>
            <a:r>
              <a:rPr lang="de-DE" dirty="0"/>
              <a:t>Aus:</a:t>
            </a:r>
            <a:br>
              <a:rPr lang="de-DE" dirty="0"/>
            </a:br>
            <a:r>
              <a:rPr lang="de-DE" dirty="0"/>
              <a:t>Wagner, </a:t>
            </a:r>
            <a:br>
              <a:rPr lang="de-DE" dirty="0"/>
            </a:br>
            <a:r>
              <a:rPr lang="de-DE" dirty="0"/>
              <a:t>Gestapo 2004, </a:t>
            </a:r>
            <a:br>
              <a:rPr lang="de-DE" dirty="0"/>
            </a:br>
            <a:r>
              <a:rPr lang="de-DE" dirty="0"/>
              <a:t>S. 339</a:t>
            </a:r>
          </a:p>
        </p:txBody>
      </p:sp>
      <p:pic>
        <p:nvPicPr>
          <p:cNvPr id="6" name="Grafik 5">
            <a:extLst>
              <a:ext uri="{FF2B5EF4-FFF2-40B4-BE49-F238E27FC236}">
                <a16:creationId xmlns:a16="http://schemas.microsoft.com/office/drawing/2014/main" id="{F1DA9FC1-6B28-4786-AE98-FEDFCBDAF024}"/>
              </a:ext>
            </a:extLst>
          </p:cNvPr>
          <p:cNvPicPr>
            <a:picLocks noChangeAspect="1"/>
          </p:cNvPicPr>
          <p:nvPr/>
        </p:nvPicPr>
        <p:blipFill>
          <a:blip r:embed="rId3"/>
          <a:stretch>
            <a:fillRect/>
          </a:stretch>
        </p:blipFill>
        <p:spPr>
          <a:xfrm>
            <a:off x="2662513" y="1144588"/>
            <a:ext cx="9402487" cy="628738"/>
          </a:xfrm>
          <a:prstGeom prst="rect">
            <a:avLst/>
          </a:prstGeom>
        </p:spPr>
      </p:pic>
    </p:spTree>
    <p:extLst>
      <p:ext uri="{BB962C8B-B14F-4D97-AF65-F5344CB8AC3E}">
        <p14:creationId xmlns:p14="http://schemas.microsoft.com/office/powerpoint/2010/main" val="979810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D9A905-6D76-4CD3-AFBF-F278B2CDF431}"/>
              </a:ext>
            </a:extLst>
          </p:cNvPr>
          <p:cNvSpPr>
            <a:spLocks noGrp="1"/>
          </p:cNvSpPr>
          <p:nvPr>
            <p:ph type="title"/>
          </p:nvPr>
        </p:nvSpPr>
        <p:spPr/>
        <p:txBody>
          <a:bodyPr/>
          <a:lstStyle/>
          <a:p>
            <a:r>
              <a:rPr lang="de-DE" dirty="0"/>
              <a:t>Johannes Snippe (1921-2001)  Widerstand?</a:t>
            </a:r>
          </a:p>
        </p:txBody>
      </p:sp>
      <p:sp>
        <p:nvSpPr>
          <p:cNvPr id="3" name="Inhaltsplatzhalter 2">
            <a:extLst>
              <a:ext uri="{FF2B5EF4-FFF2-40B4-BE49-F238E27FC236}">
                <a16:creationId xmlns:a16="http://schemas.microsoft.com/office/drawing/2014/main" id="{73AAC6C3-0B99-492A-87A3-9A0C1AE463DA}"/>
              </a:ext>
            </a:extLst>
          </p:cNvPr>
          <p:cNvSpPr>
            <a:spLocks noGrp="1"/>
          </p:cNvSpPr>
          <p:nvPr>
            <p:ph idx="1"/>
          </p:nvPr>
        </p:nvSpPr>
        <p:spPr>
          <a:xfrm>
            <a:off x="838200" y="1825625"/>
            <a:ext cx="7930019" cy="4351338"/>
          </a:xfrm>
        </p:spPr>
        <p:txBody>
          <a:bodyPr>
            <a:normAutofit fontScale="85000" lnSpcReduction="20000"/>
          </a:bodyPr>
          <a:lstStyle/>
          <a:p>
            <a:r>
              <a:rPr lang="de-DE" dirty="0"/>
              <a:t>„mein“ Küster (1988-2001), Ebenezer 2003 S. 91-95</a:t>
            </a:r>
            <a:br>
              <a:rPr lang="de-DE" dirty="0"/>
            </a:br>
            <a:r>
              <a:rPr lang="de-DE" dirty="0"/>
              <a:t>heiratet 1960 Hindrikien geb. Bloemendal)</a:t>
            </a:r>
          </a:p>
          <a:p>
            <a:r>
              <a:rPr lang="de-DE" dirty="0"/>
              <a:t>Ab 1942 alle 18- bis 23j. NL bereithalten für Arbeitsdienst im Deutschen Reich</a:t>
            </a:r>
          </a:p>
          <a:p>
            <a:r>
              <a:rPr lang="de-DE" dirty="0"/>
              <a:t>Snippe bei m. Eltern in Vorwald u. Baarlink, Echteler</a:t>
            </a:r>
          </a:p>
          <a:p>
            <a:r>
              <a:rPr lang="de-DE" dirty="0"/>
              <a:t>Vergrub s. Motorrad unter Strohmiete,</a:t>
            </a:r>
            <a:br>
              <a:rPr lang="de-DE" dirty="0"/>
            </a:br>
            <a:r>
              <a:rPr lang="de-DE" dirty="0"/>
              <a:t>fuhr damit als Kurier im Widerstand bis Bremen und in die Niederlande;</a:t>
            </a:r>
            <a:br>
              <a:rPr lang="de-DE" dirty="0"/>
            </a:br>
            <a:r>
              <a:rPr lang="de-DE" dirty="0"/>
              <a:t>Beifahrerin unterwegs vom Krad erschossen</a:t>
            </a:r>
          </a:p>
          <a:p>
            <a:r>
              <a:rPr lang="de-DE" dirty="0"/>
              <a:t>Half abgestürzten Piloten über den Ärmelkanal bis a d. engl. Küste</a:t>
            </a:r>
          </a:p>
          <a:p>
            <a:r>
              <a:rPr lang="de-DE" dirty="0"/>
              <a:t>Kann nicht darüber erzählen, kommen Albträume wieder</a:t>
            </a:r>
            <a:br>
              <a:rPr lang="de-DE" dirty="0"/>
            </a:br>
            <a:r>
              <a:rPr lang="de-DE" dirty="0"/>
              <a:t>Ich hätte seine Geschichte so gerne zu Papier gebracht!!!</a:t>
            </a:r>
          </a:p>
        </p:txBody>
      </p:sp>
      <p:pic>
        <p:nvPicPr>
          <p:cNvPr id="6" name="Grafik 5">
            <a:extLst>
              <a:ext uri="{FF2B5EF4-FFF2-40B4-BE49-F238E27FC236}">
                <a16:creationId xmlns:a16="http://schemas.microsoft.com/office/drawing/2014/main" id="{5D540948-39DA-4F6A-8EF1-94917E782D6E}"/>
              </a:ext>
            </a:extLst>
          </p:cNvPr>
          <p:cNvPicPr>
            <a:picLocks noChangeAspect="1"/>
          </p:cNvPicPr>
          <p:nvPr/>
        </p:nvPicPr>
        <p:blipFill>
          <a:blip r:embed="rId2"/>
          <a:stretch>
            <a:fillRect/>
          </a:stretch>
        </p:blipFill>
        <p:spPr>
          <a:xfrm>
            <a:off x="9857983" y="1220602"/>
            <a:ext cx="2004466" cy="2688040"/>
          </a:xfrm>
          <a:prstGeom prst="rect">
            <a:avLst/>
          </a:prstGeom>
        </p:spPr>
      </p:pic>
      <p:pic>
        <p:nvPicPr>
          <p:cNvPr id="5" name="Grafik 4">
            <a:extLst>
              <a:ext uri="{FF2B5EF4-FFF2-40B4-BE49-F238E27FC236}">
                <a16:creationId xmlns:a16="http://schemas.microsoft.com/office/drawing/2014/main" id="{A3038BFE-9BC8-437C-BE9B-F3AB8F4996A3}"/>
              </a:ext>
            </a:extLst>
          </p:cNvPr>
          <p:cNvPicPr>
            <a:picLocks noChangeAspect="1"/>
          </p:cNvPicPr>
          <p:nvPr/>
        </p:nvPicPr>
        <p:blipFill>
          <a:blip r:embed="rId3"/>
          <a:stretch>
            <a:fillRect/>
          </a:stretch>
        </p:blipFill>
        <p:spPr>
          <a:xfrm>
            <a:off x="9501061" y="3521753"/>
            <a:ext cx="2361388" cy="3154619"/>
          </a:xfrm>
          <a:prstGeom prst="rect">
            <a:avLst/>
          </a:prstGeom>
        </p:spPr>
      </p:pic>
    </p:spTree>
    <p:extLst>
      <p:ext uri="{BB962C8B-B14F-4D97-AF65-F5344CB8AC3E}">
        <p14:creationId xmlns:p14="http://schemas.microsoft.com/office/powerpoint/2010/main" val="1668061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62B10E-DB53-4FDD-9E0A-AD24B4F5405F}"/>
              </a:ext>
            </a:extLst>
          </p:cNvPr>
          <p:cNvSpPr>
            <a:spLocks noGrp="1"/>
          </p:cNvSpPr>
          <p:nvPr>
            <p:ph type="title"/>
          </p:nvPr>
        </p:nvSpPr>
        <p:spPr>
          <a:xfrm>
            <a:off x="321684" y="18255"/>
            <a:ext cx="11032116" cy="1325563"/>
          </a:xfrm>
        </p:spPr>
        <p:txBody>
          <a:bodyPr/>
          <a:lstStyle/>
          <a:p>
            <a:r>
              <a:rPr lang="de-DE" dirty="0"/>
              <a:t>Verkauf a </a:t>
            </a:r>
            <a:r>
              <a:rPr lang="de-DE" dirty="0" err="1"/>
              <a:t>jüd</a:t>
            </a:r>
            <a:r>
              <a:rPr lang="de-DE" dirty="0"/>
              <a:t>. Händler 35/36</a:t>
            </a:r>
          </a:p>
        </p:txBody>
      </p:sp>
      <p:sp>
        <p:nvSpPr>
          <p:cNvPr id="3" name="Inhaltsplatzhalter 2">
            <a:extLst>
              <a:ext uri="{FF2B5EF4-FFF2-40B4-BE49-F238E27FC236}">
                <a16:creationId xmlns:a16="http://schemas.microsoft.com/office/drawing/2014/main" id="{327FFD4F-BA48-4997-A716-8E6DEAA42844}"/>
              </a:ext>
            </a:extLst>
          </p:cNvPr>
          <p:cNvSpPr>
            <a:spLocks noGrp="1"/>
          </p:cNvSpPr>
          <p:nvPr>
            <p:ph idx="1"/>
          </p:nvPr>
        </p:nvSpPr>
        <p:spPr>
          <a:xfrm>
            <a:off x="838200" y="1095153"/>
            <a:ext cx="5986100" cy="5081810"/>
          </a:xfrm>
        </p:spPr>
        <p:txBody>
          <a:bodyPr>
            <a:normAutofit lnSpcReduction="10000"/>
          </a:bodyPr>
          <a:lstStyle/>
          <a:p>
            <a:r>
              <a:rPr lang="de-DE" dirty="0"/>
              <a:t>Am 5.2.1936 Rind verkauft auf dem Mark in Bentheim an den jüdischen Viehhändler Heimbach….</a:t>
            </a:r>
          </a:p>
          <a:p>
            <a:r>
              <a:rPr lang="de-DE" dirty="0"/>
              <a:t>… Unter diesen Umständen erscheint es mir zweckmäßiger, wenn Sie von …</a:t>
            </a:r>
            <a:br>
              <a:rPr lang="de-DE" dirty="0"/>
            </a:br>
            <a:r>
              <a:rPr lang="de-DE" dirty="0"/>
              <a:t>…um Entbindung von Ihrem Amt als Bürgermeister bitten, </a:t>
            </a:r>
            <a:r>
              <a:rPr lang="de-DE" dirty="0">
                <a:highlight>
                  <a:srgbClr val="FFFF00"/>
                </a:highlight>
              </a:rPr>
              <a:t>bevor Maßnah-</a:t>
            </a:r>
            <a:r>
              <a:rPr lang="de-DE" dirty="0" err="1">
                <a:highlight>
                  <a:srgbClr val="FFFF00"/>
                </a:highlight>
              </a:rPr>
              <a:t>men</a:t>
            </a:r>
            <a:r>
              <a:rPr lang="de-DE" dirty="0">
                <a:highlight>
                  <a:srgbClr val="FFFF00"/>
                </a:highlight>
              </a:rPr>
              <a:t> von anderer Seite durchgeführt werden.</a:t>
            </a:r>
          </a:p>
          <a:p>
            <a:r>
              <a:rPr lang="de-DE" dirty="0"/>
              <a:t>Gesuch um Entbindung sehe ich </a:t>
            </a:r>
            <a:r>
              <a:rPr lang="de-DE" dirty="0">
                <a:highlight>
                  <a:srgbClr val="FFFF00"/>
                </a:highlight>
              </a:rPr>
              <a:t>bis zum 25.2.</a:t>
            </a:r>
            <a:r>
              <a:rPr lang="de-DE" dirty="0"/>
              <a:t> entgegen.</a:t>
            </a:r>
            <a:br>
              <a:rPr lang="de-DE" dirty="0"/>
            </a:br>
            <a:br>
              <a:rPr lang="de-DE" dirty="0"/>
            </a:br>
            <a:r>
              <a:rPr lang="de-DE" dirty="0"/>
              <a:t>Landrat Rosenhagen am 21.2.35</a:t>
            </a:r>
          </a:p>
        </p:txBody>
      </p:sp>
      <p:pic>
        <p:nvPicPr>
          <p:cNvPr id="4" name="Grafik 3">
            <a:extLst>
              <a:ext uri="{FF2B5EF4-FFF2-40B4-BE49-F238E27FC236}">
                <a16:creationId xmlns:a16="http://schemas.microsoft.com/office/drawing/2014/main" id="{F2BD931B-E402-4A0D-85DD-9C0281640FC1}"/>
              </a:ext>
            </a:extLst>
          </p:cNvPr>
          <p:cNvPicPr>
            <a:picLocks noChangeAspect="1"/>
          </p:cNvPicPr>
          <p:nvPr/>
        </p:nvPicPr>
        <p:blipFill>
          <a:blip r:embed="rId2"/>
          <a:stretch>
            <a:fillRect/>
          </a:stretch>
        </p:blipFill>
        <p:spPr>
          <a:xfrm>
            <a:off x="6499647" y="974216"/>
            <a:ext cx="5504511" cy="5723475"/>
          </a:xfrm>
          <a:prstGeom prst="rect">
            <a:avLst/>
          </a:prstGeom>
        </p:spPr>
      </p:pic>
      <p:sp>
        <p:nvSpPr>
          <p:cNvPr id="6" name="Textfeld 5">
            <a:extLst>
              <a:ext uri="{FF2B5EF4-FFF2-40B4-BE49-F238E27FC236}">
                <a16:creationId xmlns:a16="http://schemas.microsoft.com/office/drawing/2014/main" id="{256B66DF-7C48-4ACD-9D99-F26A2A32BB52}"/>
              </a:ext>
            </a:extLst>
          </p:cNvPr>
          <p:cNvSpPr txBox="1"/>
          <p:nvPr/>
        </p:nvSpPr>
        <p:spPr>
          <a:xfrm>
            <a:off x="9251902" y="163797"/>
            <a:ext cx="3157870" cy="923330"/>
          </a:xfrm>
          <a:prstGeom prst="rect">
            <a:avLst/>
          </a:prstGeom>
          <a:noFill/>
        </p:spPr>
        <p:txBody>
          <a:bodyPr wrap="square" rtlCol="0">
            <a:spAutoFit/>
          </a:bodyPr>
          <a:lstStyle/>
          <a:p>
            <a:r>
              <a:rPr lang="de-DE" dirty="0"/>
              <a:t>Gerrit Vennekate (1863-1941) BGM </a:t>
            </a:r>
            <a:r>
              <a:rPr lang="de-DE" dirty="0" err="1"/>
              <a:t>Bauersch</a:t>
            </a:r>
            <a:r>
              <a:rPr lang="de-DE" dirty="0"/>
              <a:t>. B. 23-36, </a:t>
            </a:r>
            <a:br>
              <a:rPr lang="de-DE" dirty="0"/>
            </a:br>
            <a:r>
              <a:rPr lang="de-DE" dirty="0" err="1"/>
              <a:t>Schriftf</a:t>
            </a:r>
            <a:r>
              <a:rPr lang="de-DE" dirty="0"/>
              <a:t>. EAK KR 1910-1940 </a:t>
            </a:r>
          </a:p>
        </p:txBody>
      </p:sp>
      <p:pic>
        <p:nvPicPr>
          <p:cNvPr id="7" name="Grafik 6">
            <a:extLst>
              <a:ext uri="{FF2B5EF4-FFF2-40B4-BE49-F238E27FC236}">
                <a16:creationId xmlns:a16="http://schemas.microsoft.com/office/drawing/2014/main" id="{B46FDD00-E36C-4076-90E8-68A5B440F025}"/>
              </a:ext>
            </a:extLst>
          </p:cNvPr>
          <p:cNvPicPr>
            <a:picLocks noChangeAspect="1"/>
          </p:cNvPicPr>
          <p:nvPr/>
        </p:nvPicPr>
        <p:blipFill>
          <a:blip r:embed="rId3"/>
          <a:stretch>
            <a:fillRect/>
          </a:stretch>
        </p:blipFill>
        <p:spPr>
          <a:xfrm>
            <a:off x="7642171" y="0"/>
            <a:ext cx="1571844" cy="1790950"/>
          </a:xfrm>
          <a:prstGeom prst="rect">
            <a:avLst/>
          </a:prstGeom>
        </p:spPr>
      </p:pic>
    </p:spTree>
    <p:extLst>
      <p:ext uri="{BB962C8B-B14F-4D97-AF65-F5344CB8AC3E}">
        <p14:creationId xmlns:p14="http://schemas.microsoft.com/office/powerpoint/2010/main" val="26580530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CDB36C-8455-4257-9955-8715185EF944}"/>
              </a:ext>
            </a:extLst>
          </p:cNvPr>
          <p:cNvSpPr>
            <a:spLocks noGrp="1"/>
          </p:cNvSpPr>
          <p:nvPr>
            <p:ph type="title"/>
          </p:nvPr>
        </p:nvSpPr>
        <p:spPr>
          <a:xfrm>
            <a:off x="2133600" y="365125"/>
            <a:ext cx="4267200" cy="1325563"/>
          </a:xfrm>
        </p:spPr>
        <p:txBody>
          <a:bodyPr/>
          <a:lstStyle/>
          <a:p>
            <a:r>
              <a:rPr lang="de-DE" b="1" dirty="0"/>
              <a:t>Das große</a:t>
            </a:r>
            <a:br>
              <a:rPr lang="de-DE" b="1" dirty="0"/>
            </a:br>
            <a:r>
              <a:rPr lang="de-DE" b="1" dirty="0"/>
              <a:t>Schweigen</a:t>
            </a:r>
          </a:p>
        </p:txBody>
      </p:sp>
      <p:sp>
        <p:nvSpPr>
          <p:cNvPr id="3" name="Inhaltsplatzhalter 2">
            <a:extLst>
              <a:ext uri="{FF2B5EF4-FFF2-40B4-BE49-F238E27FC236}">
                <a16:creationId xmlns:a16="http://schemas.microsoft.com/office/drawing/2014/main" id="{17DC0467-556C-4E0B-9AD0-01919281FD21}"/>
              </a:ext>
            </a:extLst>
          </p:cNvPr>
          <p:cNvSpPr>
            <a:spLocks noGrp="1"/>
          </p:cNvSpPr>
          <p:nvPr>
            <p:ph idx="1"/>
          </p:nvPr>
        </p:nvSpPr>
        <p:spPr>
          <a:xfrm>
            <a:off x="2133600" y="1825625"/>
            <a:ext cx="3352800" cy="4351338"/>
          </a:xfrm>
        </p:spPr>
        <p:txBody>
          <a:bodyPr>
            <a:normAutofit fontScale="92500" lnSpcReduction="20000"/>
          </a:bodyPr>
          <a:lstStyle/>
          <a:p>
            <a:r>
              <a:rPr lang="de-DE" dirty="0"/>
              <a:t>Frauen</a:t>
            </a:r>
          </a:p>
          <a:p>
            <a:r>
              <a:rPr lang="de-DE" dirty="0"/>
              <a:t>Kinder</a:t>
            </a:r>
          </a:p>
          <a:p>
            <a:r>
              <a:rPr lang="de-DE" dirty="0"/>
              <a:t>Behinderte</a:t>
            </a:r>
          </a:p>
          <a:p>
            <a:r>
              <a:rPr lang="de-DE" dirty="0" err="1"/>
              <a:t>Gleichgeschl</a:t>
            </a:r>
            <a:r>
              <a:rPr lang="de-DE" dirty="0"/>
              <a:t>.</a:t>
            </a:r>
          </a:p>
          <a:p>
            <a:r>
              <a:rPr lang="de-DE" dirty="0"/>
              <a:t>„Bolschewisten“</a:t>
            </a:r>
            <a:br>
              <a:rPr lang="de-DE" dirty="0"/>
            </a:br>
            <a:endParaRPr lang="de-DE" dirty="0"/>
          </a:p>
          <a:p>
            <a:r>
              <a:rPr lang="de-DE" dirty="0"/>
              <a:t>Väter</a:t>
            </a:r>
          </a:p>
          <a:p>
            <a:r>
              <a:rPr lang="de-DE" dirty="0"/>
              <a:t>Täter</a:t>
            </a:r>
          </a:p>
          <a:p>
            <a:r>
              <a:rPr lang="de-DE" dirty="0"/>
              <a:t>Verräter</a:t>
            </a:r>
          </a:p>
          <a:p>
            <a:r>
              <a:rPr lang="de-DE" dirty="0"/>
              <a:t>Traumatisiertes Schweigen</a:t>
            </a:r>
          </a:p>
          <a:p>
            <a:endParaRPr lang="de-DE" dirty="0"/>
          </a:p>
        </p:txBody>
      </p:sp>
      <p:sp>
        <p:nvSpPr>
          <p:cNvPr id="4" name="Textfeld 3">
            <a:extLst>
              <a:ext uri="{FF2B5EF4-FFF2-40B4-BE49-F238E27FC236}">
                <a16:creationId xmlns:a16="http://schemas.microsoft.com/office/drawing/2014/main" id="{F9E53FCD-21E1-4E22-8D20-A6C519EB8BCB}"/>
              </a:ext>
            </a:extLst>
          </p:cNvPr>
          <p:cNvSpPr txBox="1"/>
          <p:nvPr/>
        </p:nvSpPr>
        <p:spPr>
          <a:xfrm>
            <a:off x="5827776" y="-707136"/>
            <a:ext cx="5303520" cy="7786747"/>
          </a:xfrm>
          <a:prstGeom prst="rect">
            <a:avLst/>
          </a:prstGeom>
          <a:noFill/>
        </p:spPr>
        <p:txBody>
          <a:bodyPr wrap="square" rtlCol="0">
            <a:spAutoFit/>
          </a:bodyPr>
          <a:lstStyle/>
          <a:p>
            <a:r>
              <a:rPr lang="de-DE" sz="50000" dirty="0"/>
              <a:t>?</a:t>
            </a:r>
          </a:p>
        </p:txBody>
      </p:sp>
    </p:spTree>
    <p:extLst>
      <p:ext uri="{BB962C8B-B14F-4D97-AF65-F5344CB8AC3E}">
        <p14:creationId xmlns:p14="http://schemas.microsoft.com/office/powerpoint/2010/main" val="725295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4570B4-E960-4BF0-A9B4-8D238F03F807}"/>
              </a:ext>
            </a:extLst>
          </p:cNvPr>
          <p:cNvSpPr>
            <a:spLocks noGrp="1"/>
          </p:cNvSpPr>
          <p:nvPr>
            <p:ph type="title"/>
          </p:nvPr>
        </p:nvSpPr>
        <p:spPr/>
        <p:txBody>
          <a:bodyPr>
            <a:normAutofit/>
          </a:bodyPr>
          <a:lstStyle/>
          <a:p>
            <a:r>
              <a:rPr lang="de-DE" sz="6000" b="1" dirty="0"/>
              <a:t>Und heute… ?</a:t>
            </a:r>
          </a:p>
        </p:txBody>
      </p:sp>
      <p:sp>
        <p:nvSpPr>
          <p:cNvPr id="3" name="Inhaltsplatzhalter 2">
            <a:extLst>
              <a:ext uri="{FF2B5EF4-FFF2-40B4-BE49-F238E27FC236}">
                <a16:creationId xmlns:a16="http://schemas.microsoft.com/office/drawing/2014/main" id="{DEA107C9-709B-4539-B09E-A7FDCB3C90DB}"/>
              </a:ext>
            </a:extLst>
          </p:cNvPr>
          <p:cNvSpPr>
            <a:spLocks noGrp="1"/>
          </p:cNvSpPr>
          <p:nvPr>
            <p:ph idx="1"/>
          </p:nvPr>
        </p:nvSpPr>
        <p:spPr>
          <a:xfrm>
            <a:off x="838200" y="1825625"/>
            <a:ext cx="6720840" cy="4916551"/>
          </a:xfrm>
        </p:spPr>
        <p:txBody>
          <a:bodyPr>
            <a:normAutofit fontScale="92500"/>
          </a:bodyPr>
          <a:lstStyle/>
          <a:p>
            <a:r>
              <a:rPr lang="de-DE" dirty="0"/>
              <a:t>Emlichheim im Dritten Reich S. 62:</a:t>
            </a:r>
            <a:br>
              <a:rPr lang="de-DE" dirty="0"/>
            </a:br>
            <a:r>
              <a:rPr lang="de-DE" dirty="0"/>
              <a:t>Werner Koch (1910-94) (Camper </a:t>
            </a:r>
            <a:r>
              <a:rPr lang="de-DE" dirty="0" err="1"/>
              <a:t>Cahier</a:t>
            </a:r>
            <a:r>
              <a:rPr lang="de-DE" dirty="0"/>
              <a:t> 1971)</a:t>
            </a:r>
          </a:p>
          <a:p>
            <a:endParaRPr lang="de-DE" dirty="0"/>
          </a:p>
          <a:p>
            <a:r>
              <a:rPr lang="de-DE" dirty="0"/>
              <a:t>Idem, S. 71 Jan Wilde (</a:t>
            </a:r>
            <a:r>
              <a:rPr lang="de-DE" dirty="0" err="1"/>
              <a:t>Past</a:t>
            </a:r>
            <a:r>
              <a:rPr lang="de-DE" dirty="0"/>
              <a:t>. ERK </a:t>
            </a:r>
            <a:r>
              <a:rPr lang="de-DE" dirty="0" err="1"/>
              <a:t>Eml</a:t>
            </a:r>
            <a:r>
              <a:rPr lang="de-DE" dirty="0"/>
              <a:t>. 2009)</a:t>
            </a:r>
            <a:br>
              <a:rPr lang="de-DE" dirty="0"/>
            </a:br>
            <a:r>
              <a:rPr lang="de-DE" dirty="0"/>
              <a:t>über Verurteilung von P.  Diedrich de Boer 1944 (</a:t>
            </a:r>
            <a:r>
              <a:rPr lang="de-DE" dirty="0" err="1"/>
              <a:t>Eml</a:t>
            </a:r>
            <a:r>
              <a:rPr lang="de-DE" dirty="0"/>
              <a:t>. 1938-1962), lebte 1909-1971			</a:t>
            </a:r>
          </a:p>
          <a:p>
            <a:endParaRPr lang="de-DE" dirty="0"/>
          </a:p>
          <a:p>
            <a:r>
              <a:rPr lang="de-DE" dirty="0"/>
              <a:t>Mutig gegen Ausgrenzungen </a:t>
            </a:r>
            <a:r>
              <a:rPr lang="de-DE" dirty="0" err="1"/>
              <a:t>jegl</a:t>
            </a:r>
            <a:r>
              <a:rPr lang="de-DE" dirty="0"/>
              <a:t>. Art</a:t>
            </a:r>
          </a:p>
          <a:p>
            <a:r>
              <a:rPr lang="de-DE" dirty="0"/>
              <a:t>„Die Würde d. Menschen ist unantastbar.“</a:t>
            </a:r>
          </a:p>
          <a:p>
            <a:r>
              <a:rPr lang="de-DE" dirty="0"/>
              <a:t>Auf der Seite der Opfer stehen</a:t>
            </a:r>
          </a:p>
          <a:p>
            <a:endParaRPr lang="de-DE" dirty="0"/>
          </a:p>
        </p:txBody>
      </p:sp>
      <p:pic>
        <p:nvPicPr>
          <p:cNvPr id="4" name="Grafik 3">
            <a:extLst>
              <a:ext uri="{FF2B5EF4-FFF2-40B4-BE49-F238E27FC236}">
                <a16:creationId xmlns:a16="http://schemas.microsoft.com/office/drawing/2014/main" id="{1E54E044-2223-43A5-8121-D2B2AE0A5512}"/>
              </a:ext>
            </a:extLst>
          </p:cNvPr>
          <p:cNvPicPr>
            <a:picLocks noChangeAspect="1"/>
          </p:cNvPicPr>
          <p:nvPr/>
        </p:nvPicPr>
        <p:blipFill>
          <a:blip r:embed="rId2"/>
          <a:stretch>
            <a:fillRect/>
          </a:stretch>
        </p:blipFill>
        <p:spPr>
          <a:xfrm>
            <a:off x="8034078" y="2182368"/>
            <a:ext cx="2527242" cy="3202763"/>
          </a:xfrm>
          <a:prstGeom prst="rect">
            <a:avLst/>
          </a:prstGeom>
        </p:spPr>
      </p:pic>
    </p:spTree>
    <p:extLst>
      <p:ext uri="{BB962C8B-B14F-4D97-AF65-F5344CB8AC3E}">
        <p14:creationId xmlns:p14="http://schemas.microsoft.com/office/powerpoint/2010/main" val="41293986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0BD8D3-3484-4BA8-ABAF-54DF42582149}"/>
              </a:ext>
            </a:extLst>
          </p:cNvPr>
          <p:cNvSpPr>
            <a:spLocks noGrp="1"/>
          </p:cNvSpPr>
          <p:nvPr>
            <p:ph type="title"/>
          </p:nvPr>
        </p:nvSpPr>
        <p:spPr/>
        <p:txBody>
          <a:bodyPr/>
          <a:lstStyle/>
          <a:p>
            <a:endParaRPr lang="de-DE"/>
          </a:p>
        </p:txBody>
      </p:sp>
      <p:pic>
        <p:nvPicPr>
          <p:cNvPr id="7" name="Inhaltsplatzhalter 6">
            <a:extLst>
              <a:ext uri="{FF2B5EF4-FFF2-40B4-BE49-F238E27FC236}">
                <a16:creationId xmlns:a16="http://schemas.microsoft.com/office/drawing/2014/main" id="{E8DB761A-EB91-4353-B257-AD5AE14E711C}"/>
              </a:ext>
            </a:extLst>
          </p:cNvPr>
          <p:cNvPicPr>
            <a:picLocks noGrp="1" noChangeAspect="1"/>
          </p:cNvPicPr>
          <p:nvPr>
            <p:ph idx="1"/>
          </p:nvPr>
        </p:nvPicPr>
        <p:blipFill>
          <a:blip r:embed="rId2"/>
          <a:stretch>
            <a:fillRect/>
          </a:stretch>
        </p:blipFill>
        <p:spPr>
          <a:xfrm>
            <a:off x="51016" y="2415231"/>
            <a:ext cx="3215510" cy="4351338"/>
          </a:xfrm>
          <a:prstGeom prst="rect">
            <a:avLst/>
          </a:prstGeom>
        </p:spPr>
      </p:pic>
      <p:pic>
        <p:nvPicPr>
          <p:cNvPr id="4" name="Grafik 3">
            <a:extLst>
              <a:ext uri="{FF2B5EF4-FFF2-40B4-BE49-F238E27FC236}">
                <a16:creationId xmlns:a16="http://schemas.microsoft.com/office/drawing/2014/main" id="{5EB43CD3-13D1-4106-A134-F995C8B22565}"/>
              </a:ext>
            </a:extLst>
          </p:cNvPr>
          <p:cNvPicPr>
            <a:picLocks noChangeAspect="1"/>
          </p:cNvPicPr>
          <p:nvPr/>
        </p:nvPicPr>
        <p:blipFill>
          <a:blip r:embed="rId3"/>
          <a:stretch>
            <a:fillRect/>
          </a:stretch>
        </p:blipFill>
        <p:spPr>
          <a:xfrm>
            <a:off x="0" y="251340"/>
            <a:ext cx="3221972" cy="2243668"/>
          </a:xfrm>
          <a:prstGeom prst="rect">
            <a:avLst/>
          </a:prstGeom>
        </p:spPr>
      </p:pic>
      <p:pic>
        <p:nvPicPr>
          <p:cNvPr id="5" name="Grafik 4">
            <a:extLst>
              <a:ext uri="{FF2B5EF4-FFF2-40B4-BE49-F238E27FC236}">
                <a16:creationId xmlns:a16="http://schemas.microsoft.com/office/drawing/2014/main" id="{9021E1D8-3F75-445C-B85E-78C3B1193B23}"/>
              </a:ext>
            </a:extLst>
          </p:cNvPr>
          <p:cNvPicPr>
            <a:picLocks noChangeAspect="1"/>
          </p:cNvPicPr>
          <p:nvPr/>
        </p:nvPicPr>
        <p:blipFill>
          <a:blip r:embed="rId4"/>
          <a:stretch>
            <a:fillRect/>
          </a:stretch>
        </p:blipFill>
        <p:spPr>
          <a:xfrm>
            <a:off x="7419703" y="648267"/>
            <a:ext cx="4645201" cy="2995169"/>
          </a:xfrm>
          <a:prstGeom prst="rect">
            <a:avLst/>
          </a:prstGeom>
        </p:spPr>
      </p:pic>
      <p:pic>
        <p:nvPicPr>
          <p:cNvPr id="6" name="Grafik 5">
            <a:extLst>
              <a:ext uri="{FF2B5EF4-FFF2-40B4-BE49-F238E27FC236}">
                <a16:creationId xmlns:a16="http://schemas.microsoft.com/office/drawing/2014/main" id="{63B9932F-BCAE-4024-98EA-F83E5A8142D2}"/>
              </a:ext>
            </a:extLst>
          </p:cNvPr>
          <p:cNvPicPr>
            <a:picLocks noChangeAspect="1"/>
          </p:cNvPicPr>
          <p:nvPr/>
        </p:nvPicPr>
        <p:blipFill>
          <a:blip r:embed="rId5"/>
          <a:stretch>
            <a:fillRect/>
          </a:stretch>
        </p:blipFill>
        <p:spPr>
          <a:xfrm>
            <a:off x="7229855" y="4012056"/>
            <a:ext cx="4911129" cy="2543549"/>
          </a:xfrm>
          <a:prstGeom prst="rect">
            <a:avLst/>
          </a:prstGeom>
        </p:spPr>
      </p:pic>
      <p:pic>
        <p:nvPicPr>
          <p:cNvPr id="8" name="Grafik 7">
            <a:extLst>
              <a:ext uri="{FF2B5EF4-FFF2-40B4-BE49-F238E27FC236}">
                <a16:creationId xmlns:a16="http://schemas.microsoft.com/office/drawing/2014/main" id="{4727FF52-2E6F-4630-9738-1D1853475506}"/>
              </a:ext>
            </a:extLst>
          </p:cNvPr>
          <p:cNvPicPr>
            <a:picLocks noChangeAspect="1"/>
          </p:cNvPicPr>
          <p:nvPr/>
        </p:nvPicPr>
        <p:blipFill>
          <a:blip r:embed="rId6"/>
          <a:stretch>
            <a:fillRect/>
          </a:stretch>
        </p:blipFill>
        <p:spPr>
          <a:xfrm>
            <a:off x="3165522" y="682387"/>
            <a:ext cx="4178101" cy="6004405"/>
          </a:xfrm>
          <a:prstGeom prst="rect">
            <a:avLst/>
          </a:prstGeom>
        </p:spPr>
      </p:pic>
    </p:spTree>
    <p:extLst>
      <p:ext uri="{BB962C8B-B14F-4D97-AF65-F5344CB8AC3E}">
        <p14:creationId xmlns:p14="http://schemas.microsoft.com/office/powerpoint/2010/main" val="38561392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FFEEE8-9392-4B45-A46D-D5E43A7620EB}"/>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844BCB3F-460D-48B1-BA8E-504D8D535876}"/>
              </a:ext>
            </a:extLst>
          </p:cNvPr>
          <p:cNvSpPr>
            <a:spLocks noGrp="1"/>
          </p:cNvSpPr>
          <p:nvPr>
            <p:ph idx="1"/>
          </p:nvPr>
        </p:nvSpPr>
        <p:spPr/>
        <p:txBody>
          <a:bodyPr/>
          <a:lstStyle/>
          <a:p>
            <a:endParaRPr lang="de-DE" dirty="0"/>
          </a:p>
        </p:txBody>
      </p:sp>
      <p:pic>
        <p:nvPicPr>
          <p:cNvPr id="4" name="Grafik 3">
            <a:extLst>
              <a:ext uri="{FF2B5EF4-FFF2-40B4-BE49-F238E27FC236}">
                <a16:creationId xmlns:a16="http://schemas.microsoft.com/office/drawing/2014/main" id="{35638516-85C8-4B20-9784-13E235628DF5}"/>
              </a:ext>
            </a:extLst>
          </p:cNvPr>
          <p:cNvPicPr>
            <a:picLocks noChangeAspect="1"/>
          </p:cNvPicPr>
          <p:nvPr/>
        </p:nvPicPr>
        <p:blipFill>
          <a:blip r:embed="rId2"/>
          <a:stretch>
            <a:fillRect/>
          </a:stretch>
        </p:blipFill>
        <p:spPr>
          <a:xfrm>
            <a:off x="133814" y="103175"/>
            <a:ext cx="3354516" cy="5151578"/>
          </a:xfrm>
          <a:prstGeom prst="rect">
            <a:avLst/>
          </a:prstGeom>
        </p:spPr>
      </p:pic>
      <p:pic>
        <p:nvPicPr>
          <p:cNvPr id="5" name="Grafik 4">
            <a:extLst>
              <a:ext uri="{FF2B5EF4-FFF2-40B4-BE49-F238E27FC236}">
                <a16:creationId xmlns:a16="http://schemas.microsoft.com/office/drawing/2014/main" id="{92C6412C-3D02-491B-9E66-19DB2727594B}"/>
              </a:ext>
            </a:extLst>
          </p:cNvPr>
          <p:cNvPicPr>
            <a:picLocks noChangeAspect="1"/>
          </p:cNvPicPr>
          <p:nvPr/>
        </p:nvPicPr>
        <p:blipFill>
          <a:blip r:embed="rId3"/>
          <a:stretch>
            <a:fillRect/>
          </a:stretch>
        </p:blipFill>
        <p:spPr>
          <a:xfrm>
            <a:off x="3488330" y="199573"/>
            <a:ext cx="4591691" cy="6458851"/>
          </a:xfrm>
          <a:prstGeom prst="rect">
            <a:avLst/>
          </a:prstGeom>
        </p:spPr>
      </p:pic>
      <p:pic>
        <p:nvPicPr>
          <p:cNvPr id="6" name="Grafik 5">
            <a:extLst>
              <a:ext uri="{FF2B5EF4-FFF2-40B4-BE49-F238E27FC236}">
                <a16:creationId xmlns:a16="http://schemas.microsoft.com/office/drawing/2014/main" id="{21AEDB6F-0AD3-4C8A-9153-C6F1ED0D5942}"/>
              </a:ext>
            </a:extLst>
          </p:cNvPr>
          <p:cNvPicPr>
            <a:picLocks noChangeAspect="1"/>
          </p:cNvPicPr>
          <p:nvPr/>
        </p:nvPicPr>
        <p:blipFill rotWithShape="1">
          <a:blip r:embed="rId4"/>
          <a:srcRect l="6578" t="2737" r="1907" b="1506"/>
          <a:stretch/>
        </p:blipFill>
        <p:spPr>
          <a:xfrm>
            <a:off x="8080021" y="681037"/>
            <a:ext cx="3896989" cy="6038877"/>
          </a:xfrm>
          <a:prstGeom prst="rect">
            <a:avLst/>
          </a:prstGeom>
        </p:spPr>
      </p:pic>
      <p:pic>
        <p:nvPicPr>
          <p:cNvPr id="7" name="Grafik 6">
            <a:extLst>
              <a:ext uri="{FF2B5EF4-FFF2-40B4-BE49-F238E27FC236}">
                <a16:creationId xmlns:a16="http://schemas.microsoft.com/office/drawing/2014/main" id="{E4EBB6D3-50D6-4B59-8898-AC73AE3EA16D}"/>
              </a:ext>
            </a:extLst>
          </p:cNvPr>
          <p:cNvPicPr>
            <a:picLocks noChangeAspect="1"/>
          </p:cNvPicPr>
          <p:nvPr/>
        </p:nvPicPr>
        <p:blipFill>
          <a:blip r:embed="rId5"/>
          <a:stretch>
            <a:fillRect/>
          </a:stretch>
        </p:blipFill>
        <p:spPr>
          <a:xfrm>
            <a:off x="365737" y="2964445"/>
            <a:ext cx="2499384" cy="3765412"/>
          </a:xfrm>
          <a:prstGeom prst="rect">
            <a:avLst/>
          </a:prstGeom>
        </p:spPr>
      </p:pic>
      <p:pic>
        <p:nvPicPr>
          <p:cNvPr id="8" name="Grafik 7">
            <a:extLst>
              <a:ext uri="{FF2B5EF4-FFF2-40B4-BE49-F238E27FC236}">
                <a16:creationId xmlns:a16="http://schemas.microsoft.com/office/drawing/2014/main" id="{A4163FD3-BEEC-4813-B7D2-9835AC9CDD14}"/>
              </a:ext>
            </a:extLst>
          </p:cNvPr>
          <p:cNvPicPr>
            <a:picLocks noChangeAspect="1"/>
          </p:cNvPicPr>
          <p:nvPr/>
        </p:nvPicPr>
        <p:blipFill>
          <a:blip r:embed="rId6"/>
          <a:stretch>
            <a:fillRect/>
          </a:stretch>
        </p:blipFill>
        <p:spPr>
          <a:xfrm>
            <a:off x="10028515" y="2230933"/>
            <a:ext cx="1667924" cy="2251865"/>
          </a:xfrm>
          <a:prstGeom prst="rect">
            <a:avLst/>
          </a:prstGeom>
        </p:spPr>
      </p:pic>
      <p:pic>
        <p:nvPicPr>
          <p:cNvPr id="9" name="Grafik 8">
            <a:extLst>
              <a:ext uri="{FF2B5EF4-FFF2-40B4-BE49-F238E27FC236}">
                <a16:creationId xmlns:a16="http://schemas.microsoft.com/office/drawing/2014/main" id="{4B2BAAB6-061C-4B9B-B6B7-72465FEEC47C}"/>
              </a:ext>
            </a:extLst>
          </p:cNvPr>
          <p:cNvPicPr>
            <a:picLocks noChangeAspect="1"/>
          </p:cNvPicPr>
          <p:nvPr/>
        </p:nvPicPr>
        <p:blipFill>
          <a:blip r:embed="rId7"/>
          <a:stretch>
            <a:fillRect/>
          </a:stretch>
        </p:blipFill>
        <p:spPr>
          <a:xfrm>
            <a:off x="7885043" y="113133"/>
            <a:ext cx="4306957" cy="872935"/>
          </a:xfrm>
          <a:prstGeom prst="rect">
            <a:avLst/>
          </a:prstGeom>
        </p:spPr>
      </p:pic>
      <p:sp>
        <p:nvSpPr>
          <p:cNvPr id="10" name="Textfeld 9">
            <a:extLst>
              <a:ext uri="{FF2B5EF4-FFF2-40B4-BE49-F238E27FC236}">
                <a16:creationId xmlns:a16="http://schemas.microsoft.com/office/drawing/2014/main" id="{60D5C390-7B83-48DB-A678-429792D753D3}"/>
              </a:ext>
            </a:extLst>
          </p:cNvPr>
          <p:cNvSpPr txBox="1"/>
          <p:nvPr/>
        </p:nvSpPr>
        <p:spPr>
          <a:xfrm>
            <a:off x="10091531" y="586006"/>
            <a:ext cx="1966656" cy="369332"/>
          </a:xfrm>
          <a:prstGeom prst="rect">
            <a:avLst/>
          </a:prstGeom>
          <a:noFill/>
        </p:spPr>
        <p:txBody>
          <a:bodyPr wrap="square" rtlCol="0">
            <a:spAutoFit/>
          </a:bodyPr>
          <a:lstStyle/>
          <a:p>
            <a:r>
              <a:rPr lang="de-DE" dirty="0"/>
              <a:t>Erhältlich für 5,- €</a:t>
            </a:r>
          </a:p>
        </p:txBody>
      </p:sp>
    </p:spTree>
    <p:extLst>
      <p:ext uri="{BB962C8B-B14F-4D97-AF65-F5344CB8AC3E}">
        <p14:creationId xmlns:p14="http://schemas.microsoft.com/office/powerpoint/2010/main" val="32921937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2DB39D-3BF8-4B0C-9124-2F5EBE798D06}"/>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0E086F27-C372-4296-961E-A679009FD15A}"/>
              </a:ext>
            </a:extLst>
          </p:cNvPr>
          <p:cNvSpPr>
            <a:spLocks noGrp="1"/>
          </p:cNvSpPr>
          <p:nvPr>
            <p:ph idx="1"/>
          </p:nvPr>
        </p:nvSpPr>
        <p:spPr/>
        <p:txBody>
          <a:bodyPr/>
          <a:lstStyle/>
          <a:p>
            <a:endParaRPr lang="de-DE" dirty="0"/>
          </a:p>
        </p:txBody>
      </p:sp>
      <p:pic>
        <p:nvPicPr>
          <p:cNvPr id="4" name="Grafik 3">
            <a:extLst>
              <a:ext uri="{FF2B5EF4-FFF2-40B4-BE49-F238E27FC236}">
                <a16:creationId xmlns:a16="http://schemas.microsoft.com/office/drawing/2014/main" id="{509E9DB4-E5FB-4E15-9FF7-035C6570B442}"/>
              </a:ext>
            </a:extLst>
          </p:cNvPr>
          <p:cNvPicPr>
            <a:picLocks noChangeAspect="1"/>
          </p:cNvPicPr>
          <p:nvPr/>
        </p:nvPicPr>
        <p:blipFill rotWithShape="1">
          <a:blip r:embed="rId2"/>
          <a:srcRect t="9931" r="-1256"/>
          <a:stretch/>
        </p:blipFill>
        <p:spPr>
          <a:xfrm>
            <a:off x="838200" y="0"/>
            <a:ext cx="10449126" cy="6857999"/>
          </a:xfrm>
          <a:prstGeom prst="rect">
            <a:avLst/>
          </a:prstGeom>
        </p:spPr>
      </p:pic>
      <p:sp>
        <p:nvSpPr>
          <p:cNvPr id="6" name="Pfeil: nach links 5">
            <a:extLst>
              <a:ext uri="{FF2B5EF4-FFF2-40B4-BE49-F238E27FC236}">
                <a16:creationId xmlns:a16="http://schemas.microsoft.com/office/drawing/2014/main" id="{AACC12AF-DB59-4678-98A7-E243B583543E}"/>
              </a:ext>
            </a:extLst>
          </p:cNvPr>
          <p:cNvSpPr/>
          <p:nvPr/>
        </p:nvSpPr>
        <p:spPr>
          <a:xfrm>
            <a:off x="10706100" y="0"/>
            <a:ext cx="1054100" cy="68103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09200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40BD9B-C3F4-48AD-B0A1-4A227F37A23A}"/>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942F6ACE-4B6E-4885-AB29-60FA4EB11EB8}"/>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468E4CD0-EAEC-4068-B3D4-ACDFE1D3D5F4}"/>
              </a:ext>
            </a:extLst>
          </p:cNvPr>
          <p:cNvPicPr>
            <a:picLocks noChangeAspect="1"/>
          </p:cNvPicPr>
          <p:nvPr/>
        </p:nvPicPr>
        <p:blipFill>
          <a:blip r:embed="rId2"/>
          <a:stretch>
            <a:fillRect/>
          </a:stretch>
        </p:blipFill>
        <p:spPr>
          <a:xfrm>
            <a:off x="1026266" y="0"/>
            <a:ext cx="10139468" cy="6858000"/>
          </a:xfrm>
          <a:prstGeom prst="rect">
            <a:avLst/>
          </a:prstGeom>
        </p:spPr>
      </p:pic>
      <p:sp>
        <p:nvSpPr>
          <p:cNvPr id="5" name="Pfeil: nach links 4">
            <a:extLst>
              <a:ext uri="{FF2B5EF4-FFF2-40B4-BE49-F238E27FC236}">
                <a16:creationId xmlns:a16="http://schemas.microsoft.com/office/drawing/2014/main" id="{9AB051F7-6F00-487A-8F63-91CA476E6735}"/>
              </a:ext>
            </a:extLst>
          </p:cNvPr>
          <p:cNvSpPr/>
          <p:nvPr/>
        </p:nvSpPr>
        <p:spPr>
          <a:xfrm>
            <a:off x="9182100" y="1308100"/>
            <a:ext cx="1498600" cy="5175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29311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157A67-B311-49FC-B09D-7D3FE4AB8ED3}"/>
              </a:ext>
            </a:extLst>
          </p:cNvPr>
          <p:cNvSpPr>
            <a:spLocks noGrp="1"/>
          </p:cNvSpPr>
          <p:nvPr>
            <p:ph type="title"/>
          </p:nvPr>
        </p:nvSpPr>
        <p:spPr>
          <a:xfrm>
            <a:off x="586100" y="261808"/>
            <a:ext cx="11460126" cy="1666384"/>
          </a:xfrm>
        </p:spPr>
        <p:txBody>
          <a:bodyPr/>
          <a:lstStyle/>
          <a:p>
            <a:r>
              <a:rPr lang="de-DE" dirty="0"/>
              <a:t>Anfangs „</a:t>
            </a:r>
            <a:r>
              <a:rPr lang="de-DE" dirty="0">
                <a:highlight>
                  <a:srgbClr val="FFFF00"/>
                </a:highlight>
              </a:rPr>
              <a:t>Unentschlossenheit u. Schwanken</a:t>
            </a:r>
            <a:r>
              <a:rPr lang="de-DE" dirty="0"/>
              <a:t>“ 1933</a:t>
            </a:r>
            <a:br>
              <a:rPr lang="de-DE" dirty="0"/>
            </a:br>
            <a:r>
              <a:rPr lang="de-DE" dirty="0"/>
              <a:t>			ein „</a:t>
            </a:r>
            <a:r>
              <a:rPr lang="de-DE" dirty="0">
                <a:highlight>
                  <a:srgbClr val="FFFF00"/>
                </a:highlight>
              </a:rPr>
              <a:t>Eiertanz</a:t>
            </a:r>
            <a:r>
              <a:rPr lang="de-DE" dirty="0"/>
              <a:t>“</a:t>
            </a:r>
          </a:p>
        </p:txBody>
      </p:sp>
      <p:sp>
        <p:nvSpPr>
          <p:cNvPr id="3" name="Inhaltsplatzhalter 2">
            <a:extLst>
              <a:ext uri="{FF2B5EF4-FFF2-40B4-BE49-F238E27FC236}">
                <a16:creationId xmlns:a16="http://schemas.microsoft.com/office/drawing/2014/main" id="{F369DC74-2B03-4E8D-92B8-FE268B61C105}"/>
              </a:ext>
            </a:extLst>
          </p:cNvPr>
          <p:cNvSpPr>
            <a:spLocks noGrp="1"/>
          </p:cNvSpPr>
          <p:nvPr>
            <p:ph idx="1"/>
          </p:nvPr>
        </p:nvSpPr>
        <p:spPr>
          <a:xfrm>
            <a:off x="838200" y="1825624"/>
            <a:ext cx="10515600" cy="5032375"/>
          </a:xfrm>
        </p:spPr>
        <p:txBody>
          <a:bodyPr>
            <a:normAutofit fontScale="70000" lnSpcReduction="20000"/>
          </a:bodyPr>
          <a:lstStyle/>
          <a:p>
            <a:pPr>
              <a:lnSpc>
                <a:spcPct val="120000"/>
              </a:lnSpc>
            </a:pPr>
            <a:r>
              <a:rPr lang="de-DE" sz="3400" b="1" dirty="0"/>
              <a:t>Artikel von Pastor Egbert </a:t>
            </a:r>
            <a:r>
              <a:rPr lang="de-DE" sz="3400" b="1" dirty="0" err="1"/>
              <a:t>Kolthoff</a:t>
            </a:r>
            <a:r>
              <a:rPr lang="de-DE" sz="3400" b="1" dirty="0"/>
              <a:t> (1870-1954) im GB Anf. 1933</a:t>
            </a:r>
            <a:r>
              <a:rPr lang="de-DE" sz="3400" dirty="0"/>
              <a:t>:</a:t>
            </a:r>
            <a:br>
              <a:rPr lang="de-DE" sz="3400" dirty="0"/>
            </a:br>
            <a:r>
              <a:rPr lang="de-DE" sz="3400" b="1" dirty="0"/>
              <a:t>Einerseits</a:t>
            </a:r>
            <a:r>
              <a:rPr lang="de-DE" sz="3400" dirty="0"/>
              <a:t>: angezogen von der Aufbruchstimmung</a:t>
            </a:r>
            <a:br>
              <a:rPr lang="de-DE" sz="3400" dirty="0"/>
            </a:br>
            <a:r>
              <a:rPr lang="de-DE" sz="3400" dirty="0"/>
              <a:t>und der pro-christlichen Rhetorik der NS-Propaganda     </a:t>
            </a:r>
          </a:p>
          <a:p>
            <a:pPr marL="0" indent="0">
              <a:lnSpc>
                <a:spcPct val="120000"/>
              </a:lnSpc>
              <a:buNone/>
            </a:pPr>
            <a:r>
              <a:rPr lang="de-DE" sz="3400" dirty="0"/>
              <a:t>    </a:t>
            </a:r>
            <a:r>
              <a:rPr lang="de-DE" sz="3400" b="1" dirty="0"/>
              <a:t>Andererseits</a:t>
            </a:r>
            <a:r>
              <a:rPr lang="de-DE" sz="3400" dirty="0"/>
              <a:t>:     Bedenken gegen einen Reichsbischof</a:t>
            </a:r>
            <a:br>
              <a:rPr lang="de-DE" sz="3400" dirty="0"/>
            </a:br>
            <a:r>
              <a:rPr lang="de-DE" sz="3400" dirty="0"/>
              <a:t>    </a:t>
            </a:r>
            <a:r>
              <a:rPr lang="de-DE" sz="3400" b="1" dirty="0"/>
              <a:t>keine</a:t>
            </a:r>
            <a:r>
              <a:rPr lang="de-DE" sz="3400" dirty="0"/>
              <a:t> entschiedene </a:t>
            </a:r>
            <a:r>
              <a:rPr lang="de-DE" sz="3400" b="1" dirty="0"/>
              <a:t>Opposition</a:t>
            </a:r>
            <a:r>
              <a:rPr lang="de-DE" sz="3400" dirty="0"/>
              <a:t> </a:t>
            </a:r>
            <a:r>
              <a:rPr lang="de-DE" sz="3400" b="1" dirty="0"/>
              <a:t>zur</a:t>
            </a:r>
            <a:r>
              <a:rPr lang="de-DE" sz="3400" dirty="0"/>
              <a:t> neuen „</a:t>
            </a:r>
            <a:r>
              <a:rPr lang="de-DE" sz="3400" b="1" dirty="0"/>
              <a:t>Obrigkeit</a:t>
            </a:r>
            <a:r>
              <a:rPr lang="de-DE" sz="3400" dirty="0"/>
              <a:t>“</a:t>
            </a:r>
            <a:br>
              <a:rPr lang="de-DE" sz="3400" dirty="0"/>
            </a:br>
            <a:br>
              <a:rPr lang="de-DE" sz="3400" dirty="0"/>
            </a:br>
            <a:r>
              <a:rPr lang="de-DE" sz="3400" dirty="0"/>
              <a:t>    </a:t>
            </a:r>
            <a:r>
              <a:rPr lang="de-DE" sz="3400" dirty="0" err="1"/>
              <a:t>Lensing</a:t>
            </a:r>
            <a:r>
              <a:rPr lang="de-DE" sz="3400" dirty="0"/>
              <a:t> EG 13, 1997, (Ref. u. A-ref K. 1933) 402-485) hier S. 434</a:t>
            </a:r>
            <a:br>
              <a:rPr lang="de-DE" sz="3400" dirty="0"/>
            </a:br>
            <a:r>
              <a:rPr lang="de-DE" sz="3400" dirty="0"/>
              <a:t>     </a:t>
            </a:r>
            <a:r>
              <a:rPr lang="de-DE" sz="3400" b="1" dirty="0"/>
              <a:t>„Eiertanz“ zw. chr. Grundsätzen u. massiven Gegens. z. Staat</a:t>
            </a:r>
            <a:r>
              <a:rPr lang="de-DE" sz="3400" dirty="0"/>
              <a:t> (idem S. 463)</a:t>
            </a:r>
          </a:p>
          <a:p>
            <a:pPr marL="0" indent="0">
              <a:lnSpc>
                <a:spcPct val="120000"/>
              </a:lnSpc>
              <a:buNone/>
            </a:pPr>
            <a:r>
              <a:rPr lang="de-DE" dirty="0"/>
              <a:t>Aber auch </a:t>
            </a:r>
            <a:r>
              <a:rPr lang="de-DE" dirty="0">
                <a:highlight>
                  <a:srgbClr val="FFFF00"/>
                </a:highlight>
              </a:rPr>
              <a:t>Juli 1933 </a:t>
            </a:r>
            <a:r>
              <a:rPr lang="de-DE" dirty="0"/>
              <a:t>in Veldhausen: Ermahnungen und Besuche wg. </a:t>
            </a:r>
            <a:r>
              <a:rPr lang="de-DE" dirty="0" err="1"/>
              <a:t>Mitgl</a:t>
            </a:r>
            <a:r>
              <a:rPr lang="de-DE" dirty="0"/>
              <a:t>. in der NSDAP, wg. </a:t>
            </a:r>
            <a:r>
              <a:rPr lang="de-DE" dirty="0" err="1"/>
              <a:t>Teiln</a:t>
            </a:r>
            <a:r>
              <a:rPr lang="de-DE" dirty="0"/>
              <a:t>. an Sonnenwendfeier (</a:t>
            </a:r>
            <a:r>
              <a:rPr lang="de-DE" dirty="0" err="1"/>
              <a:t>heidn</a:t>
            </a:r>
            <a:r>
              <a:rPr lang="de-DE" dirty="0"/>
              <a:t>.) u. </a:t>
            </a:r>
            <a:r>
              <a:rPr lang="de-DE" dirty="0" err="1"/>
              <a:t>Parteivers</a:t>
            </a:r>
            <a:r>
              <a:rPr lang="de-DE" dirty="0"/>
              <a:t>. am Sonntag (</a:t>
            </a:r>
            <a:r>
              <a:rPr lang="de-DE" dirty="0" err="1"/>
              <a:t>Lensing</a:t>
            </a:r>
            <a:r>
              <a:rPr lang="de-DE" dirty="0"/>
              <a:t> idem S. 437). Resümee: </a:t>
            </a:r>
            <a:r>
              <a:rPr lang="de-DE" dirty="0">
                <a:highlight>
                  <a:srgbClr val="FFFF00"/>
                </a:highlight>
              </a:rPr>
              <a:t>Umdenken</a:t>
            </a:r>
            <a:r>
              <a:rPr lang="de-DE" dirty="0"/>
              <a:t> </a:t>
            </a:r>
            <a:r>
              <a:rPr lang="de-DE" dirty="0">
                <a:highlight>
                  <a:srgbClr val="FFFF00"/>
                </a:highlight>
              </a:rPr>
              <a:t>n. </a:t>
            </a:r>
            <a:r>
              <a:rPr lang="de-DE" dirty="0" err="1">
                <a:highlight>
                  <a:srgbClr val="FFFF00"/>
                </a:highlight>
              </a:rPr>
              <a:t>Sportpalastkundgeb</a:t>
            </a:r>
            <a:r>
              <a:rPr lang="de-DE" dirty="0">
                <a:highlight>
                  <a:srgbClr val="FFFF00"/>
                </a:highlight>
              </a:rPr>
              <a:t>. der DC </a:t>
            </a:r>
            <a:r>
              <a:rPr lang="de-DE" dirty="0"/>
              <a:t>in Berlin im </a:t>
            </a:r>
            <a:r>
              <a:rPr lang="de-DE" dirty="0">
                <a:highlight>
                  <a:srgbClr val="FFFF00"/>
                </a:highlight>
              </a:rPr>
              <a:t>Nov. 33, </a:t>
            </a:r>
            <a:r>
              <a:rPr lang="de-DE" dirty="0"/>
              <a:t>bei Altref. früher u. weitergehend als bei Ref. ( S. 485)        S. auch </a:t>
            </a:r>
            <a:r>
              <a:rPr lang="de-DE" dirty="0" err="1"/>
              <a:t>Lensing</a:t>
            </a:r>
            <a:r>
              <a:rPr lang="de-DE" dirty="0"/>
              <a:t>: EG 13, 1997 S.237-287 </a:t>
            </a:r>
            <a:r>
              <a:rPr lang="de-DE" dirty="0" err="1"/>
              <a:t>Beseit</a:t>
            </a:r>
            <a:r>
              <a:rPr lang="de-DE" dirty="0"/>
              <a:t>. d. </a:t>
            </a:r>
            <a:r>
              <a:rPr lang="de-DE" dirty="0" err="1"/>
              <a:t>Nl</a:t>
            </a:r>
            <a:r>
              <a:rPr lang="de-DE" dirty="0"/>
              <a:t>. als K-</a:t>
            </a:r>
            <a:r>
              <a:rPr lang="de-DE" dirty="0" err="1"/>
              <a:t>spr.</a:t>
            </a:r>
            <a:r>
              <a:rPr lang="de-DE" dirty="0"/>
              <a:t> i d AK …35-39</a:t>
            </a:r>
          </a:p>
          <a:p>
            <a:pPr marL="0" indent="0">
              <a:lnSpc>
                <a:spcPct val="120000"/>
              </a:lnSpc>
              <a:buNone/>
            </a:pPr>
            <a:r>
              <a:rPr lang="de-DE" dirty="0"/>
              <a:t>  </a:t>
            </a:r>
          </a:p>
          <a:p>
            <a:pPr marL="0" indent="0">
              <a:buNone/>
            </a:pPr>
            <a:endParaRPr lang="de-DE" dirty="0"/>
          </a:p>
        </p:txBody>
      </p:sp>
      <p:pic>
        <p:nvPicPr>
          <p:cNvPr id="4" name="Grafik 3">
            <a:extLst>
              <a:ext uri="{FF2B5EF4-FFF2-40B4-BE49-F238E27FC236}">
                <a16:creationId xmlns:a16="http://schemas.microsoft.com/office/drawing/2014/main" id="{9A902CAA-E1D8-4FCD-AA5B-EA09FCD5622C}"/>
              </a:ext>
            </a:extLst>
          </p:cNvPr>
          <p:cNvPicPr>
            <a:picLocks noChangeAspect="1"/>
          </p:cNvPicPr>
          <p:nvPr/>
        </p:nvPicPr>
        <p:blipFill>
          <a:blip r:embed="rId2"/>
          <a:stretch>
            <a:fillRect/>
          </a:stretch>
        </p:blipFill>
        <p:spPr>
          <a:xfrm>
            <a:off x="9382897" y="1690688"/>
            <a:ext cx="1443682" cy="2181929"/>
          </a:xfrm>
          <a:prstGeom prst="rect">
            <a:avLst/>
          </a:prstGeom>
        </p:spPr>
      </p:pic>
    </p:spTree>
    <p:extLst>
      <p:ext uri="{BB962C8B-B14F-4D97-AF65-F5344CB8AC3E}">
        <p14:creationId xmlns:p14="http://schemas.microsoft.com/office/powerpoint/2010/main" val="32330888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B8EE45-A04F-4755-BCA2-D2D89C89DFD5}"/>
              </a:ext>
            </a:extLst>
          </p:cNvPr>
          <p:cNvSpPr>
            <a:spLocks noGrp="1"/>
          </p:cNvSpPr>
          <p:nvPr>
            <p:ph type="title"/>
          </p:nvPr>
        </p:nvSpPr>
        <p:spPr>
          <a:xfrm>
            <a:off x="838200" y="365125"/>
            <a:ext cx="11007436" cy="684357"/>
          </a:xfrm>
        </p:spPr>
        <p:txBody>
          <a:bodyPr>
            <a:normAutofit fontScale="90000"/>
          </a:bodyPr>
          <a:lstStyle/>
          <a:p>
            <a:r>
              <a:rPr lang="de-DE" dirty="0"/>
              <a:t>Drangsalierte </a:t>
            </a:r>
          </a:p>
        </p:txBody>
      </p:sp>
      <p:sp>
        <p:nvSpPr>
          <p:cNvPr id="3" name="Inhaltsplatzhalter 2">
            <a:extLst>
              <a:ext uri="{FF2B5EF4-FFF2-40B4-BE49-F238E27FC236}">
                <a16:creationId xmlns:a16="http://schemas.microsoft.com/office/drawing/2014/main" id="{2E3B57FE-9B8A-475F-9521-158B1A9CDC85}"/>
              </a:ext>
            </a:extLst>
          </p:cNvPr>
          <p:cNvSpPr>
            <a:spLocks noGrp="1"/>
          </p:cNvSpPr>
          <p:nvPr>
            <p:ph idx="1"/>
          </p:nvPr>
        </p:nvSpPr>
        <p:spPr>
          <a:xfrm>
            <a:off x="907473" y="1141267"/>
            <a:ext cx="10880336" cy="5351608"/>
          </a:xfrm>
        </p:spPr>
        <p:txBody>
          <a:bodyPr>
            <a:normAutofit fontScale="92500" lnSpcReduction="20000"/>
          </a:bodyPr>
          <a:lstStyle/>
          <a:p>
            <a:r>
              <a:rPr lang="de-DE" dirty="0"/>
              <a:t>Vor 1980 keine EAK Geschichtsschreibung u. kein Archiv!</a:t>
            </a:r>
          </a:p>
          <a:p>
            <a:r>
              <a:rPr lang="de-DE" dirty="0"/>
              <a:t>Davor und danach: </a:t>
            </a:r>
            <a:r>
              <a:rPr lang="de-DE" dirty="0">
                <a:highlight>
                  <a:srgbClr val="FFFF00"/>
                </a:highlight>
              </a:rPr>
              <a:t>Interne Erzählungen und Beschreibungen</a:t>
            </a:r>
            <a:r>
              <a:rPr lang="de-DE" dirty="0"/>
              <a:t>:</a:t>
            </a:r>
            <a:br>
              <a:rPr lang="de-DE" dirty="0"/>
            </a:br>
            <a:r>
              <a:rPr lang="de-DE" dirty="0"/>
              <a:t>(fast) jede Gem. hat </a:t>
            </a:r>
            <a:r>
              <a:rPr lang="de-DE" dirty="0" err="1"/>
              <a:t>jem</a:t>
            </a:r>
            <a:r>
              <a:rPr lang="de-DE" dirty="0"/>
              <a:t>., der unter NS gelitten:</a:t>
            </a:r>
          </a:p>
          <a:p>
            <a:pPr marL="0" indent="0">
              <a:buNone/>
            </a:pPr>
            <a:br>
              <a:rPr lang="de-DE" dirty="0"/>
            </a:br>
            <a:r>
              <a:rPr lang="de-DE" dirty="0"/>
              <a:t>Laar: Fritz Baarlink: Schild: Ich bin ein Volksverräter </a:t>
            </a:r>
            <a:br>
              <a:rPr lang="de-DE" dirty="0"/>
            </a:br>
            <a:r>
              <a:rPr lang="de-DE" dirty="0"/>
              <a:t>          Hendrik </a:t>
            </a:r>
            <a:r>
              <a:rPr lang="de-DE" dirty="0" err="1"/>
              <a:t>Ensink</a:t>
            </a:r>
            <a:r>
              <a:rPr lang="de-DE" dirty="0"/>
              <a:t> wg. Fürbitte i. d. Kirche </a:t>
            </a:r>
            <a:r>
              <a:rPr lang="de-DE" dirty="0" err="1"/>
              <a:t>Bl</a:t>
            </a:r>
            <a:r>
              <a:rPr lang="de-DE" dirty="0"/>
              <a:t>. 76</a:t>
            </a:r>
            <a:br>
              <a:rPr lang="de-DE" dirty="0"/>
            </a:br>
            <a:r>
              <a:rPr lang="de-DE" dirty="0" err="1"/>
              <a:t>Eml</a:t>
            </a:r>
            <a:r>
              <a:rPr lang="de-DE" dirty="0"/>
              <a:t>:  Evert Vennegeerts wg. </a:t>
            </a:r>
            <a:r>
              <a:rPr lang="de-DE" dirty="0" err="1"/>
              <a:t>Nl</a:t>
            </a:r>
            <a:r>
              <a:rPr lang="de-DE" dirty="0"/>
              <a:t>. u So (</a:t>
            </a:r>
            <a:r>
              <a:rPr lang="de-DE" dirty="0" err="1"/>
              <a:t>Bl</a:t>
            </a:r>
            <a:r>
              <a:rPr lang="de-DE" dirty="0"/>
              <a:t>. 52, 67f., 105 dort pos.)</a:t>
            </a:r>
            <a:br>
              <a:rPr lang="de-DE" dirty="0"/>
            </a:br>
            <a:r>
              <a:rPr lang="de-DE" dirty="0"/>
              <a:t>Wils. Naber wg. Hitlergruß</a:t>
            </a:r>
            <a:br>
              <a:rPr lang="de-DE" dirty="0"/>
            </a:br>
            <a:r>
              <a:rPr lang="de-DE" dirty="0" err="1"/>
              <a:t>Uels</a:t>
            </a:r>
            <a:r>
              <a:rPr lang="de-DE" dirty="0"/>
              <a:t>. </a:t>
            </a:r>
            <a:r>
              <a:rPr lang="de-DE" dirty="0" err="1"/>
              <a:t>Lankamp</a:t>
            </a:r>
            <a:r>
              <a:rPr lang="de-DE" dirty="0"/>
              <a:t> nicht ohne Spazierstock</a:t>
            </a:r>
            <a:br>
              <a:rPr lang="de-DE" dirty="0"/>
            </a:br>
            <a:r>
              <a:rPr lang="de-DE" dirty="0" err="1">
                <a:highlight>
                  <a:srgbClr val="FFFF00"/>
                </a:highlight>
              </a:rPr>
              <a:t>Ittb</a:t>
            </a:r>
            <a:r>
              <a:rPr lang="de-DE" dirty="0">
                <a:highlight>
                  <a:srgbClr val="FFFF00"/>
                </a:highlight>
              </a:rPr>
              <a:t>.   Wolter </a:t>
            </a:r>
            <a:r>
              <a:rPr lang="de-DE" dirty="0"/>
              <a:t>– Bauerfähigkeit, Volkszugehörigkeit  </a:t>
            </a:r>
            <a:r>
              <a:rPr lang="de-DE" dirty="0" err="1"/>
              <a:t>abgespr</a:t>
            </a:r>
            <a:r>
              <a:rPr lang="de-DE" dirty="0"/>
              <a:t>. v. </a:t>
            </a:r>
            <a:r>
              <a:rPr lang="de-DE" dirty="0" err="1"/>
              <a:t>Ortsbgm</a:t>
            </a:r>
            <a:r>
              <a:rPr lang="de-DE" dirty="0"/>
              <a:t>. </a:t>
            </a:r>
            <a:br>
              <a:rPr lang="de-DE" dirty="0"/>
            </a:br>
            <a:r>
              <a:rPr lang="de-DE" dirty="0"/>
              <a:t>1942, S. 201 – </a:t>
            </a:r>
            <a:r>
              <a:rPr lang="de-DE" dirty="0">
                <a:highlight>
                  <a:srgbClr val="FFFF00"/>
                </a:highlight>
              </a:rPr>
              <a:t>UK Stell. </a:t>
            </a:r>
            <a:r>
              <a:rPr lang="de-DE" dirty="0"/>
              <a:t>BGM: Ausgeschlossen aus der Dt. </a:t>
            </a:r>
            <a:r>
              <a:rPr lang="de-DE" dirty="0" err="1"/>
              <a:t>Volksgemeinsschaft</a:t>
            </a:r>
            <a:br>
              <a:rPr lang="de-DE" dirty="0"/>
            </a:br>
            <a:r>
              <a:rPr lang="de-DE" dirty="0" err="1"/>
              <a:t>Veldh</a:t>
            </a:r>
            <a:r>
              <a:rPr lang="de-DE" dirty="0"/>
              <a:t>. Derk Vos(-Krabbe): 3.Vors. LW KV, Vors. Orts KV – Einschüchtern</a:t>
            </a:r>
            <a:br>
              <a:rPr lang="de-DE" dirty="0"/>
            </a:br>
            <a:r>
              <a:rPr lang="de-DE" dirty="0"/>
              <a:t>             Lankamp </a:t>
            </a:r>
            <a:r>
              <a:rPr lang="de-DE" dirty="0">
                <a:highlight>
                  <a:srgbClr val="FFFF00"/>
                </a:highlight>
              </a:rPr>
              <a:t>UK-Stellung</a:t>
            </a:r>
            <a:r>
              <a:rPr lang="de-DE" dirty="0"/>
              <a:t> aufgehoben, gefallen</a:t>
            </a:r>
            <a:br>
              <a:rPr lang="de-DE" dirty="0">
                <a:highlight>
                  <a:srgbClr val="FFFF00"/>
                </a:highlight>
              </a:rPr>
            </a:br>
            <a:r>
              <a:rPr lang="de-DE" dirty="0"/>
              <a:t>Holt u Haar: </a:t>
            </a:r>
            <a:r>
              <a:rPr lang="de-DE" dirty="0">
                <a:highlight>
                  <a:srgbClr val="00FF00"/>
                </a:highlight>
              </a:rPr>
              <a:t>Kalter</a:t>
            </a:r>
            <a:r>
              <a:rPr lang="de-DE" dirty="0"/>
              <a:t> 	21.5.37 Vieh an Juden verkauft … VORLESEN?</a:t>
            </a:r>
            <a:br>
              <a:rPr lang="de-DE" dirty="0"/>
            </a:br>
            <a:r>
              <a:rPr lang="de-DE" dirty="0"/>
              <a:t>   			1944 A-dienst NL Max Celle = </a:t>
            </a:r>
            <a:r>
              <a:rPr lang="de-DE" dirty="0" err="1"/>
              <a:t>geflücht</a:t>
            </a:r>
            <a:r>
              <a:rPr lang="de-DE" dirty="0"/>
              <a:t>. D. (Legtenborg 47f)</a:t>
            </a:r>
          </a:p>
          <a:p>
            <a:pPr marL="0" indent="0">
              <a:buNone/>
            </a:pPr>
            <a:r>
              <a:rPr lang="de-DE" dirty="0" err="1"/>
              <a:t>Bauersch</a:t>
            </a:r>
            <a:r>
              <a:rPr lang="de-DE" dirty="0"/>
              <a:t>. </a:t>
            </a:r>
            <a:r>
              <a:rPr lang="de-DE" dirty="0" err="1"/>
              <a:t>Benth</a:t>
            </a:r>
            <a:r>
              <a:rPr lang="de-DE" dirty="0"/>
              <a:t>: BGM </a:t>
            </a:r>
            <a:r>
              <a:rPr lang="de-DE" dirty="0">
                <a:highlight>
                  <a:srgbClr val="00FF00"/>
                </a:highlight>
              </a:rPr>
              <a:t>Gerrit Vennekate </a:t>
            </a:r>
            <a:r>
              <a:rPr lang="de-DE" dirty="0"/>
              <a:t>21.2.36 Landrat – Vieh verkauft, Droh.</a:t>
            </a:r>
            <a:br>
              <a:rPr lang="de-DE" dirty="0"/>
            </a:br>
            <a:r>
              <a:rPr lang="de-DE" dirty="0"/>
              <a:t>                                               </a:t>
            </a:r>
          </a:p>
        </p:txBody>
      </p:sp>
    </p:spTree>
    <p:extLst>
      <p:ext uri="{BB962C8B-B14F-4D97-AF65-F5344CB8AC3E}">
        <p14:creationId xmlns:p14="http://schemas.microsoft.com/office/powerpoint/2010/main" val="42624483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68F87F-370A-4F67-8967-268E98DC57F5}"/>
              </a:ext>
            </a:extLst>
          </p:cNvPr>
          <p:cNvSpPr>
            <a:spLocks noGrp="1"/>
          </p:cNvSpPr>
          <p:nvPr>
            <p:ph type="title"/>
          </p:nvPr>
        </p:nvSpPr>
        <p:spPr>
          <a:xfrm>
            <a:off x="508226" y="18255"/>
            <a:ext cx="10515600" cy="1325563"/>
          </a:xfrm>
        </p:spPr>
        <p:txBody>
          <a:bodyPr>
            <a:normAutofit/>
          </a:bodyPr>
          <a:lstStyle/>
          <a:p>
            <a:r>
              <a:rPr lang="de-DE" sz="3600" dirty="0"/>
              <a:t>Bekennende Kirche  - Pastor Gerrit </a:t>
            </a:r>
            <a:r>
              <a:rPr lang="de-DE" sz="3600" dirty="0" err="1"/>
              <a:t>Visee</a:t>
            </a:r>
            <a:r>
              <a:rPr lang="de-DE" sz="3600" dirty="0"/>
              <a:t>, </a:t>
            </a:r>
            <a:r>
              <a:rPr lang="de-DE" sz="3600" dirty="0" err="1"/>
              <a:t>Eml</a:t>
            </a:r>
            <a:r>
              <a:rPr lang="de-DE" sz="3600" dirty="0"/>
              <a:t>. 1934</a:t>
            </a:r>
            <a:br>
              <a:rPr lang="de-DE" sz="3600" dirty="0"/>
            </a:br>
            <a:r>
              <a:rPr lang="de-DE" sz="3600" dirty="0"/>
              <a:t>Johannes Harder, Aufbruch ohne Ende, 1992, S. 111ff</a:t>
            </a:r>
          </a:p>
        </p:txBody>
      </p:sp>
      <p:sp>
        <p:nvSpPr>
          <p:cNvPr id="3" name="Inhaltsplatzhalter 2">
            <a:extLst>
              <a:ext uri="{FF2B5EF4-FFF2-40B4-BE49-F238E27FC236}">
                <a16:creationId xmlns:a16="http://schemas.microsoft.com/office/drawing/2014/main" id="{09359CAB-3710-4A11-AE5D-EDB5BA010A07}"/>
              </a:ext>
            </a:extLst>
          </p:cNvPr>
          <p:cNvSpPr>
            <a:spLocks noGrp="1"/>
          </p:cNvSpPr>
          <p:nvPr>
            <p:ph idx="1"/>
          </p:nvPr>
        </p:nvSpPr>
        <p:spPr>
          <a:xfrm>
            <a:off x="838200" y="1825625"/>
            <a:ext cx="5737698" cy="4351338"/>
          </a:xfrm>
        </p:spPr>
        <p:txBody>
          <a:bodyPr/>
          <a:lstStyle/>
          <a:p>
            <a:pPr marL="0" indent="0">
              <a:buNone/>
            </a:pPr>
            <a:br>
              <a:rPr lang="de-DE" dirty="0"/>
            </a:br>
            <a:br>
              <a:rPr lang="de-DE" dirty="0"/>
            </a:br>
            <a:endParaRPr lang="de-DE" dirty="0"/>
          </a:p>
        </p:txBody>
      </p:sp>
      <p:pic>
        <p:nvPicPr>
          <p:cNvPr id="4" name="Grafik 3">
            <a:extLst>
              <a:ext uri="{FF2B5EF4-FFF2-40B4-BE49-F238E27FC236}">
                <a16:creationId xmlns:a16="http://schemas.microsoft.com/office/drawing/2014/main" id="{0F4E484A-B37E-4565-B263-3CE5125D2D50}"/>
              </a:ext>
            </a:extLst>
          </p:cNvPr>
          <p:cNvPicPr>
            <a:picLocks noChangeAspect="1"/>
          </p:cNvPicPr>
          <p:nvPr/>
        </p:nvPicPr>
        <p:blipFill>
          <a:blip r:embed="rId2"/>
          <a:stretch>
            <a:fillRect/>
          </a:stretch>
        </p:blipFill>
        <p:spPr>
          <a:xfrm>
            <a:off x="387493" y="2972436"/>
            <a:ext cx="5011199" cy="3650949"/>
          </a:xfrm>
          <a:prstGeom prst="rect">
            <a:avLst/>
          </a:prstGeom>
        </p:spPr>
      </p:pic>
      <p:pic>
        <p:nvPicPr>
          <p:cNvPr id="5" name="Grafik 4">
            <a:extLst>
              <a:ext uri="{FF2B5EF4-FFF2-40B4-BE49-F238E27FC236}">
                <a16:creationId xmlns:a16="http://schemas.microsoft.com/office/drawing/2014/main" id="{279B592E-96C7-4B8D-ADB8-415740D83A1A}"/>
              </a:ext>
            </a:extLst>
          </p:cNvPr>
          <p:cNvPicPr>
            <a:picLocks noChangeAspect="1"/>
          </p:cNvPicPr>
          <p:nvPr/>
        </p:nvPicPr>
        <p:blipFill>
          <a:blip r:embed="rId3"/>
          <a:stretch>
            <a:fillRect/>
          </a:stretch>
        </p:blipFill>
        <p:spPr>
          <a:xfrm>
            <a:off x="5849399" y="1352145"/>
            <a:ext cx="5337655" cy="2874503"/>
          </a:xfrm>
          <a:prstGeom prst="rect">
            <a:avLst/>
          </a:prstGeom>
        </p:spPr>
      </p:pic>
      <p:pic>
        <p:nvPicPr>
          <p:cNvPr id="6" name="Grafik 5">
            <a:extLst>
              <a:ext uri="{FF2B5EF4-FFF2-40B4-BE49-F238E27FC236}">
                <a16:creationId xmlns:a16="http://schemas.microsoft.com/office/drawing/2014/main" id="{756F3952-AFD3-428A-8E01-ADA2D141909D}"/>
              </a:ext>
            </a:extLst>
          </p:cNvPr>
          <p:cNvPicPr>
            <a:picLocks noChangeAspect="1"/>
          </p:cNvPicPr>
          <p:nvPr/>
        </p:nvPicPr>
        <p:blipFill>
          <a:blip r:embed="rId4"/>
          <a:stretch>
            <a:fillRect/>
          </a:stretch>
        </p:blipFill>
        <p:spPr>
          <a:xfrm>
            <a:off x="5849399" y="4100436"/>
            <a:ext cx="5452775" cy="2226464"/>
          </a:xfrm>
          <a:prstGeom prst="rect">
            <a:avLst/>
          </a:prstGeom>
        </p:spPr>
      </p:pic>
      <p:sp>
        <p:nvSpPr>
          <p:cNvPr id="7" name="Textfeld 6">
            <a:extLst>
              <a:ext uri="{FF2B5EF4-FFF2-40B4-BE49-F238E27FC236}">
                <a16:creationId xmlns:a16="http://schemas.microsoft.com/office/drawing/2014/main" id="{013BEE9D-CF08-49CE-A44D-396187F9C289}"/>
              </a:ext>
            </a:extLst>
          </p:cNvPr>
          <p:cNvSpPr txBox="1"/>
          <p:nvPr/>
        </p:nvSpPr>
        <p:spPr>
          <a:xfrm>
            <a:off x="466928" y="1236815"/>
            <a:ext cx="5215725" cy="2585323"/>
          </a:xfrm>
          <a:prstGeom prst="rect">
            <a:avLst/>
          </a:prstGeom>
          <a:noFill/>
        </p:spPr>
        <p:txBody>
          <a:bodyPr wrap="square" rtlCol="0">
            <a:spAutoFit/>
          </a:bodyPr>
          <a:lstStyle/>
          <a:p>
            <a:r>
              <a:rPr lang="de-DE" b="1" dirty="0"/>
              <a:t>Johannes Harder </a:t>
            </a:r>
            <a:r>
              <a:rPr lang="de-DE" dirty="0"/>
              <a:t>1903-1987, dt.-russ. Schriftsteller,</a:t>
            </a:r>
            <a:br>
              <a:rPr lang="de-DE" dirty="0"/>
            </a:br>
            <a:r>
              <a:rPr lang="de-DE" dirty="0"/>
              <a:t>Sozialwissenschaftler, Hochschullehrer, eig. Verlag</a:t>
            </a:r>
            <a:br>
              <a:rPr lang="de-DE" dirty="0"/>
            </a:br>
            <a:r>
              <a:rPr lang="de-DE" dirty="0"/>
              <a:t>1933 Mitglied der Bek. Kirche, </a:t>
            </a:r>
            <a:br>
              <a:rPr lang="de-DE" dirty="0"/>
            </a:br>
            <a:r>
              <a:rPr lang="de-DE" dirty="0"/>
              <a:t>1937-1941 im Reisedienst der BK, Mennonit</a:t>
            </a:r>
          </a:p>
          <a:p>
            <a:endParaRPr lang="de-DE" dirty="0"/>
          </a:p>
          <a:p>
            <a:r>
              <a:rPr lang="de-DE" b="1" dirty="0"/>
              <a:t>1937 über die Gemeinde Lage (Pastor Alfred Beer)</a:t>
            </a:r>
            <a:br>
              <a:rPr lang="de-DE" dirty="0"/>
            </a:br>
            <a:br>
              <a:rPr lang="de-DE" dirty="0"/>
            </a:br>
            <a:br>
              <a:rPr lang="de-DE" dirty="0"/>
            </a:br>
            <a:r>
              <a:rPr lang="de-DE" dirty="0"/>
              <a:t> </a:t>
            </a:r>
          </a:p>
        </p:txBody>
      </p:sp>
      <p:sp>
        <p:nvSpPr>
          <p:cNvPr id="8" name="Pfeil: nach links 7">
            <a:extLst>
              <a:ext uri="{FF2B5EF4-FFF2-40B4-BE49-F238E27FC236}">
                <a16:creationId xmlns:a16="http://schemas.microsoft.com/office/drawing/2014/main" id="{190E2C0A-4D9D-47EC-BF7C-74FC85656183}"/>
              </a:ext>
            </a:extLst>
          </p:cNvPr>
          <p:cNvSpPr/>
          <p:nvPr/>
        </p:nvSpPr>
        <p:spPr>
          <a:xfrm>
            <a:off x="11353800" y="5428034"/>
            <a:ext cx="838200" cy="63229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103402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2FE5AB-BD06-4877-9E61-5088159A7EF6}"/>
              </a:ext>
            </a:extLst>
          </p:cNvPr>
          <p:cNvSpPr>
            <a:spLocks noGrp="1"/>
          </p:cNvSpPr>
          <p:nvPr>
            <p:ph type="title"/>
          </p:nvPr>
        </p:nvSpPr>
        <p:spPr/>
        <p:txBody>
          <a:bodyPr/>
          <a:lstStyle/>
          <a:p>
            <a:r>
              <a:rPr lang="de-DE" dirty="0"/>
              <a:t>Schluss Beitrag „</a:t>
            </a:r>
            <a:r>
              <a:rPr lang="de-DE" b="1" dirty="0"/>
              <a:t>Uelsen 1933-1945</a:t>
            </a:r>
            <a:r>
              <a:rPr lang="de-DE" dirty="0"/>
              <a:t>“, von 2021</a:t>
            </a:r>
          </a:p>
        </p:txBody>
      </p:sp>
      <p:sp>
        <p:nvSpPr>
          <p:cNvPr id="3" name="Inhaltsplatzhalter 2">
            <a:extLst>
              <a:ext uri="{FF2B5EF4-FFF2-40B4-BE49-F238E27FC236}">
                <a16:creationId xmlns:a16="http://schemas.microsoft.com/office/drawing/2014/main" id="{B1A0B9CA-667D-4836-8D69-BB9136F59BA7}"/>
              </a:ext>
            </a:extLst>
          </p:cNvPr>
          <p:cNvSpPr>
            <a:spLocks noGrp="1"/>
          </p:cNvSpPr>
          <p:nvPr>
            <p:ph idx="1"/>
          </p:nvPr>
        </p:nvSpPr>
        <p:spPr/>
        <p:txBody>
          <a:bodyPr/>
          <a:lstStyle/>
          <a:p>
            <a:r>
              <a:rPr lang="de-DE" dirty="0"/>
              <a:t>S. 80f – Vor WK II EAK politisch abseits gehalten</a:t>
            </a:r>
          </a:p>
          <a:p>
            <a:r>
              <a:rPr lang="de-DE" dirty="0"/>
              <a:t>Nach WK II überproportional im GR Uelsen, 3 v. 15</a:t>
            </a:r>
          </a:p>
          <a:p>
            <a:r>
              <a:rPr lang="de-DE" dirty="0"/>
              <a:t>Viell. weil EAK keine Anhänger der NSDAP</a:t>
            </a:r>
          </a:p>
          <a:p>
            <a:r>
              <a:rPr lang="de-DE" dirty="0"/>
              <a:t>ABER SIE HABEN AUCH NICHT LAUTSTARK DAGEGEN PROTESTIERT</a:t>
            </a:r>
          </a:p>
          <a:p>
            <a:r>
              <a:rPr lang="de-DE" dirty="0">
                <a:highlight>
                  <a:srgbClr val="FFFF00"/>
                </a:highlight>
              </a:rPr>
              <a:t>NIEMAND LEISTETE SO VIEL WIDERSTAND, DASS ER ODER SIE DESWEGEN ernsthaft BELANGT ODER OPFER GEWORDEN WÄRE!</a:t>
            </a:r>
          </a:p>
          <a:p>
            <a:endParaRPr lang="de-DE" dirty="0"/>
          </a:p>
          <a:p>
            <a:r>
              <a:rPr lang="de-DE" dirty="0" err="1"/>
              <a:t>Ukr</a:t>
            </a:r>
            <a:r>
              <a:rPr lang="de-DE" dirty="0"/>
              <a:t>. </a:t>
            </a:r>
            <a:r>
              <a:rPr lang="de-DE" dirty="0" err="1"/>
              <a:t>Zwangsarb</a:t>
            </a:r>
            <a:r>
              <a:rPr lang="de-DE" dirty="0"/>
              <a:t>. Nancy </a:t>
            </a:r>
            <a:r>
              <a:rPr lang="de-DE" dirty="0" err="1"/>
              <a:t>Chappel</a:t>
            </a:r>
            <a:r>
              <a:rPr lang="de-DE" dirty="0"/>
              <a:t> (Nadya Chaplya 1924-2018)</a:t>
            </a:r>
            <a:br>
              <a:rPr lang="de-DE" dirty="0"/>
            </a:br>
            <a:r>
              <a:rPr lang="de-DE" dirty="0"/>
              <a:t>Aus der Dunkelheit zum Licht, (Hänssler Verlag 1999)</a:t>
            </a:r>
          </a:p>
        </p:txBody>
      </p:sp>
    </p:spTree>
    <p:extLst>
      <p:ext uri="{BB962C8B-B14F-4D97-AF65-F5344CB8AC3E}">
        <p14:creationId xmlns:p14="http://schemas.microsoft.com/office/powerpoint/2010/main" val="22279197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5A4F6B-C964-4F0A-9938-330DA7D332A3}"/>
              </a:ext>
            </a:extLst>
          </p:cNvPr>
          <p:cNvSpPr>
            <a:spLocks noGrp="1"/>
          </p:cNvSpPr>
          <p:nvPr>
            <p:ph type="title"/>
          </p:nvPr>
        </p:nvSpPr>
        <p:spPr/>
        <p:txBody>
          <a:bodyPr>
            <a:normAutofit/>
          </a:bodyPr>
          <a:lstStyle/>
          <a:p>
            <a:r>
              <a:rPr lang="de-DE" sz="3600" dirty="0" err="1"/>
              <a:t>Lenderink</a:t>
            </a:r>
            <a:r>
              <a:rPr lang="de-DE" sz="3600" dirty="0"/>
              <a:t> 1947 in </a:t>
            </a:r>
            <a:r>
              <a:rPr lang="de-DE" sz="3600" dirty="0" err="1"/>
              <a:t>Dellemann</a:t>
            </a:r>
            <a:r>
              <a:rPr lang="de-DE" sz="3600" dirty="0"/>
              <a:t>, </a:t>
            </a:r>
            <a:r>
              <a:rPr lang="de-DE" sz="3600" dirty="0" err="1"/>
              <a:t>Opdat</a:t>
            </a:r>
            <a:r>
              <a:rPr lang="de-DE" sz="3600" dirty="0"/>
              <a:t> </a:t>
            </a:r>
            <a:r>
              <a:rPr lang="de-DE" sz="3600" dirty="0" err="1"/>
              <a:t>wij</a:t>
            </a:r>
            <a:r>
              <a:rPr lang="de-DE" sz="3600" dirty="0"/>
              <a:t> </a:t>
            </a:r>
            <a:r>
              <a:rPr lang="de-DE" sz="3600" dirty="0" err="1"/>
              <a:t>niet</a:t>
            </a:r>
            <a:r>
              <a:rPr lang="de-DE" sz="3600" dirty="0"/>
              <a:t> </a:t>
            </a:r>
            <a:r>
              <a:rPr lang="de-DE" sz="3600" dirty="0" err="1"/>
              <a:t>vergeten</a:t>
            </a:r>
            <a:endParaRPr lang="de-DE" sz="3600" dirty="0"/>
          </a:p>
        </p:txBody>
      </p:sp>
      <p:sp>
        <p:nvSpPr>
          <p:cNvPr id="3" name="Inhaltsplatzhalter 2">
            <a:extLst>
              <a:ext uri="{FF2B5EF4-FFF2-40B4-BE49-F238E27FC236}">
                <a16:creationId xmlns:a16="http://schemas.microsoft.com/office/drawing/2014/main" id="{A0EA53B0-7D12-4EB5-B95C-2308D5B0BFB1}"/>
              </a:ext>
            </a:extLst>
          </p:cNvPr>
          <p:cNvSpPr>
            <a:spLocks noGrp="1"/>
          </p:cNvSpPr>
          <p:nvPr>
            <p:ph idx="1"/>
          </p:nvPr>
        </p:nvSpPr>
        <p:spPr>
          <a:xfrm>
            <a:off x="800622" y="1374688"/>
            <a:ext cx="7854863" cy="4086660"/>
          </a:xfrm>
        </p:spPr>
        <p:txBody>
          <a:bodyPr>
            <a:normAutofit lnSpcReduction="10000"/>
          </a:bodyPr>
          <a:lstStyle/>
          <a:p>
            <a:r>
              <a:rPr lang="de-DE" dirty="0"/>
              <a:t>S. 426 Es wird verwundern, dass unsere Gemeinden im Gegensatz zur Bekenntniskirche in D. … ziemlich unbehelligt geblieben sind, abgesehen von einigen Maßnahmen der niedrigeren Parteiführung und örtlichen Leitungen gegen sie unternommen wurden. </a:t>
            </a:r>
            <a:endParaRPr lang="de-DE" dirty="0">
              <a:highlight>
                <a:srgbClr val="FFFF00"/>
              </a:highlight>
            </a:endParaRPr>
          </a:p>
          <a:p>
            <a:r>
              <a:rPr lang="de-DE" dirty="0"/>
              <a:t>Kleine Gruppe 3.000 </a:t>
            </a:r>
            <a:r>
              <a:rPr lang="de-DE" dirty="0" err="1"/>
              <a:t>Mitgl</a:t>
            </a:r>
            <a:r>
              <a:rPr lang="de-DE" dirty="0"/>
              <a:t>.</a:t>
            </a:r>
          </a:p>
          <a:p>
            <a:r>
              <a:rPr lang="de-DE" dirty="0" err="1"/>
              <a:t>Kerken</a:t>
            </a:r>
            <a:r>
              <a:rPr lang="de-DE" dirty="0"/>
              <a:t> van </a:t>
            </a:r>
            <a:r>
              <a:rPr lang="de-DE" dirty="0" err="1"/>
              <a:t>Colijn</a:t>
            </a:r>
            <a:r>
              <a:rPr lang="de-DE" dirty="0"/>
              <a:t> (</a:t>
            </a:r>
            <a:r>
              <a:rPr lang="de-DE" dirty="0" err="1"/>
              <a:t>Nl</a:t>
            </a:r>
            <a:r>
              <a:rPr lang="de-DE" dirty="0"/>
              <a:t>. Premierminister)</a:t>
            </a:r>
          </a:p>
          <a:p>
            <a:r>
              <a:rPr lang="de-DE" dirty="0"/>
              <a:t>Ruhe an der Grenze vor Überfall 1940</a:t>
            </a:r>
          </a:p>
          <a:p>
            <a:r>
              <a:rPr lang="de-DE" dirty="0"/>
              <a:t>Nur Ortsgemeinden, keine „Kirchenleitung“</a:t>
            </a:r>
          </a:p>
        </p:txBody>
      </p:sp>
      <p:sp>
        <p:nvSpPr>
          <p:cNvPr id="7" name="Textfeld 6">
            <a:extLst>
              <a:ext uri="{FF2B5EF4-FFF2-40B4-BE49-F238E27FC236}">
                <a16:creationId xmlns:a16="http://schemas.microsoft.com/office/drawing/2014/main" id="{ACEF2034-E4A7-4062-BE51-8B8BADDA6396}"/>
              </a:ext>
            </a:extLst>
          </p:cNvPr>
          <p:cNvSpPr txBox="1"/>
          <p:nvPr/>
        </p:nvSpPr>
        <p:spPr>
          <a:xfrm>
            <a:off x="8693063" y="1310785"/>
            <a:ext cx="3231716" cy="4801314"/>
          </a:xfrm>
          <a:prstGeom prst="rect">
            <a:avLst/>
          </a:prstGeom>
          <a:noFill/>
        </p:spPr>
        <p:txBody>
          <a:bodyPr wrap="square" rtlCol="0">
            <a:spAutoFit/>
          </a:bodyPr>
          <a:lstStyle/>
          <a:p>
            <a:r>
              <a:rPr lang="de-DE" sz="2400" dirty="0"/>
              <a:t>Anfangs geblendet von:</a:t>
            </a:r>
          </a:p>
          <a:p>
            <a:pPr marL="285750" indent="-285750">
              <a:buFontTx/>
              <a:buChar char="-"/>
            </a:pPr>
            <a:r>
              <a:rPr lang="de-DE" sz="2400" dirty="0">
                <a:highlight>
                  <a:srgbClr val="FFFF00"/>
                </a:highlight>
              </a:rPr>
              <a:t>Positives Christentum</a:t>
            </a:r>
            <a:br>
              <a:rPr lang="de-DE" sz="2400" dirty="0"/>
            </a:br>
            <a:r>
              <a:rPr lang="de-DE" sz="2400" dirty="0"/>
              <a:t>soweit nicht gegen</a:t>
            </a:r>
            <a:br>
              <a:rPr lang="de-DE" sz="2400" dirty="0"/>
            </a:br>
            <a:r>
              <a:rPr lang="de-DE" sz="2400" dirty="0"/>
              <a:t>Germ. Rassegefühl…</a:t>
            </a:r>
            <a:br>
              <a:rPr lang="de-DE" sz="2400" dirty="0"/>
            </a:br>
            <a:r>
              <a:rPr lang="de-DE" sz="2400" dirty="0"/>
              <a:t>Pkt. 24 </a:t>
            </a:r>
            <a:r>
              <a:rPr lang="de-DE" sz="2400" dirty="0" err="1"/>
              <a:t>Parteiprogr</a:t>
            </a:r>
            <a:r>
              <a:rPr lang="de-DE" sz="2400" dirty="0"/>
              <a:t>.</a:t>
            </a:r>
          </a:p>
          <a:p>
            <a:pPr marL="285750" indent="-285750">
              <a:buFontTx/>
              <a:buChar char="-"/>
            </a:pPr>
            <a:endParaRPr lang="de-DE" sz="2400" dirty="0"/>
          </a:p>
          <a:p>
            <a:r>
              <a:rPr lang="de-DE" sz="2400" dirty="0"/>
              <a:t>1935 Fahnenstreit</a:t>
            </a:r>
          </a:p>
          <a:p>
            <a:r>
              <a:rPr lang="de-DE" sz="2400" dirty="0"/>
              <a:t>1936f Sprach-Verbot</a:t>
            </a:r>
          </a:p>
          <a:p>
            <a:endParaRPr lang="de-DE" sz="2400" dirty="0"/>
          </a:p>
          <a:p>
            <a:r>
              <a:rPr lang="de-DE" sz="2400" dirty="0">
                <a:highlight>
                  <a:srgbClr val="FFFF00"/>
                </a:highlight>
              </a:rPr>
              <a:t>Reichsjugendgesetz:</a:t>
            </a:r>
            <a:br>
              <a:rPr lang="de-DE" sz="2400" dirty="0">
                <a:highlight>
                  <a:srgbClr val="FFFF00"/>
                </a:highlight>
              </a:rPr>
            </a:br>
            <a:r>
              <a:rPr lang="de-DE" sz="2400" dirty="0">
                <a:highlight>
                  <a:srgbClr val="FFFF00"/>
                </a:highlight>
              </a:rPr>
              <a:t>Pflicht Jungvolk, </a:t>
            </a:r>
            <a:r>
              <a:rPr lang="de-DE" sz="2400" dirty="0" err="1">
                <a:highlight>
                  <a:srgbClr val="FFFF00"/>
                </a:highlight>
              </a:rPr>
              <a:t>Hitlerj</a:t>
            </a:r>
            <a:r>
              <a:rPr lang="de-DE" sz="2400" dirty="0"/>
              <a:t>.</a:t>
            </a:r>
          </a:p>
          <a:p>
            <a:pPr marL="285750" indent="-285750">
              <a:buFontTx/>
              <a:buChar char="-"/>
            </a:pPr>
            <a:endParaRPr lang="de-DE" sz="2400" dirty="0"/>
          </a:p>
          <a:p>
            <a:pPr marL="285750" indent="-285750">
              <a:buFontTx/>
              <a:buChar char="-"/>
            </a:pPr>
            <a:endParaRPr lang="de-DE" dirty="0"/>
          </a:p>
        </p:txBody>
      </p:sp>
      <p:sp>
        <p:nvSpPr>
          <p:cNvPr id="8" name="Textfeld 7">
            <a:extLst>
              <a:ext uri="{FF2B5EF4-FFF2-40B4-BE49-F238E27FC236}">
                <a16:creationId xmlns:a16="http://schemas.microsoft.com/office/drawing/2014/main" id="{A4E4B4A4-F936-49E3-8DDA-E427CAECD373}"/>
              </a:ext>
            </a:extLst>
          </p:cNvPr>
          <p:cNvSpPr txBox="1"/>
          <p:nvPr/>
        </p:nvSpPr>
        <p:spPr>
          <a:xfrm>
            <a:off x="350093" y="5461348"/>
            <a:ext cx="9045698" cy="1754326"/>
          </a:xfrm>
          <a:prstGeom prst="rect">
            <a:avLst/>
          </a:prstGeom>
          <a:noFill/>
        </p:spPr>
        <p:txBody>
          <a:bodyPr wrap="square" rtlCol="0">
            <a:spAutoFit/>
          </a:bodyPr>
          <a:lstStyle/>
          <a:p>
            <a:r>
              <a:rPr lang="de-DE" sz="2400" dirty="0"/>
              <a:t>1940 weigert er sich, dt. Truppe als Dolmetscher zu begl., S. 436</a:t>
            </a:r>
          </a:p>
          <a:p>
            <a:r>
              <a:rPr lang="de-DE" sz="2400" dirty="0"/>
              <a:t>1943 Sohn verweigert HJ, = „</a:t>
            </a:r>
            <a:r>
              <a:rPr lang="de-DE" sz="2400" dirty="0">
                <a:highlight>
                  <a:srgbClr val="FFFF00"/>
                </a:highlight>
              </a:rPr>
              <a:t>HJ aufs Schwerste beleidigt</a:t>
            </a:r>
            <a:r>
              <a:rPr lang="de-DE" sz="2400" dirty="0"/>
              <a:t>“…</a:t>
            </a:r>
          </a:p>
          <a:p>
            <a:r>
              <a:rPr lang="de-DE" sz="2400" dirty="0">
                <a:highlight>
                  <a:srgbClr val="FFFF00"/>
                </a:highlight>
              </a:rPr>
              <a:t>Niederlage = Befreiung vom Druck: Erst die Juden, dann die </a:t>
            </a:r>
            <a:r>
              <a:rPr lang="de-DE" sz="2400" dirty="0" err="1">
                <a:highlight>
                  <a:srgbClr val="FFFF00"/>
                </a:highlight>
              </a:rPr>
              <a:t>Kokschen</a:t>
            </a:r>
            <a:r>
              <a:rPr lang="de-DE" sz="2400" dirty="0">
                <a:highlight>
                  <a:srgbClr val="FFFF00"/>
                </a:highlight>
              </a:rPr>
              <a:t>.</a:t>
            </a:r>
          </a:p>
          <a:p>
            <a:endParaRPr lang="de-DE" dirty="0"/>
          </a:p>
          <a:p>
            <a:endParaRPr lang="de-DE" dirty="0"/>
          </a:p>
        </p:txBody>
      </p:sp>
    </p:spTree>
    <p:extLst>
      <p:ext uri="{BB962C8B-B14F-4D97-AF65-F5344CB8AC3E}">
        <p14:creationId xmlns:p14="http://schemas.microsoft.com/office/powerpoint/2010/main" val="30173885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7DE9C7-DD66-4334-B060-F1C0BF80243E}"/>
              </a:ext>
            </a:extLst>
          </p:cNvPr>
          <p:cNvSpPr>
            <a:spLocks noGrp="1"/>
          </p:cNvSpPr>
          <p:nvPr>
            <p:ph type="title"/>
          </p:nvPr>
        </p:nvSpPr>
        <p:spPr/>
        <p:txBody>
          <a:bodyPr/>
          <a:lstStyle/>
          <a:p>
            <a:r>
              <a:rPr lang="de-DE" dirty="0"/>
              <a:t>Bedrängt, aber keine Märtyrer</a:t>
            </a:r>
          </a:p>
        </p:txBody>
      </p:sp>
      <p:sp>
        <p:nvSpPr>
          <p:cNvPr id="3" name="Inhaltsplatzhalter 2">
            <a:extLst>
              <a:ext uri="{FF2B5EF4-FFF2-40B4-BE49-F238E27FC236}">
                <a16:creationId xmlns:a16="http://schemas.microsoft.com/office/drawing/2014/main" id="{02C37CE0-FDB1-4468-B3B7-7D4FAA9A5337}"/>
              </a:ext>
            </a:extLst>
          </p:cNvPr>
          <p:cNvSpPr>
            <a:spLocks noGrp="1"/>
          </p:cNvSpPr>
          <p:nvPr>
            <p:ph idx="1"/>
          </p:nvPr>
        </p:nvSpPr>
        <p:spPr/>
        <p:txBody>
          <a:bodyPr/>
          <a:lstStyle/>
          <a:p>
            <a:endParaRPr lang="de-DE" dirty="0"/>
          </a:p>
        </p:txBody>
      </p:sp>
      <p:sp>
        <p:nvSpPr>
          <p:cNvPr id="4" name="Rechteck 3">
            <a:extLst>
              <a:ext uri="{FF2B5EF4-FFF2-40B4-BE49-F238E27FC236}">
                <a16:creationId xmlns:a16="http://schemas.microsoft.com/office/drawing/2014/main" id="{F8F17407-9A6F-464B-98F6-8F52E78D04FA}"/>
              </a:ext>
            </a:extLst>
          </p:cNvPr>
          <p:cNvSpPr/>
          <p:nvPr/>
        </p:nvSpPr>
        <p:spPr>
          <a:xfrm>
            <a:off x="838200" y="1690688"/>
            <a:ext cx="7879080" cy="4832092"/>
          </a:xfrm>
          <a:prstGeom prst="rect">
            <a:avLst/>
          </a:prstGeom>
        </p:spPr>
        <p:txBody>
          <a:bodyPr wrap="square">
            <a:spAutoFit/>
          </a:bodyPr>
          <a:lstStyle/>
          <a:p>
            <a:r>
              <a:rPr lang="de-DE" sz="2800" dirty="0"/>
              <a:t>Verglichen mit anderen, </a:t>
            </a:r>
            <a:r>
              <a:rPr lang="de-DE" sz="2800" dirty="0">
                <a:highlight>
                  <a:srgbClr val="FFFF00"/>
                </a:highlight>
              </a:rPr>
              <a:t>von außen gesehen:</a:t>
            </a:r>
            <a:br>
              <a:rPr lang="de-DE" sz="2800" dirty="0">
                <a:highlight>
                  <a:srgbClr val="FFFF00"/>
                </a:highlight>
              </a:rPr>
            </a:br>
            <a:r>
              <a:rPr lang="de-DE" sz="2800" dirty="0"/>
              <a:t>Vor Ort bedrängt und eingeschüchtert; </a:t>
            </a:r>
            <a:br>
              <a:rPr lang="de-DE" sz="2800" dirty="0"/>
            </a:br>
            <a:r>
              <a:rPr lang="de-DE" sz="2800" dirty="0"/>
              <a:t>aber niemand kam ins KZ, niemand kam im Zinksarg zurück, </a:t>
            </a:r>
            <a:br>
              <a:rPr lang="de-DE" sz="2800" dirty="0"/>
            </a:br>
            <a:r>
              <a:rPr lang="de-DE" sz="2800" dirty="0"/>
              <a:t>niemand hat sein Leben gelassen im Widerstand</a:t>
            </a:r>
          </a:p>
          <a:p>
            <a:endParaRPr lang="de-DE" sz="2800" dirty="0"/>
          </a:p>
          <a:p>
            <a:r>
              <a:rPr lang="de-DE" sz="2800" b="1" dirty="0">
                <a:highlight>
                  <a:srgbClr val="FFFF00"/>
                </a:highlight>
              </a:rPr>
              <a:t>Ger van Roon, Protest. NL en </a:t>
            </a:r>
            <a:r>
              <a:rPr lang="de-DE" sz="2800" b="1" dirty="0" err="1">
                <a:highlight>
                  <a:srgbClr val="FFFF00"/>
                </a:highlight>
              </a:rPr>
              <a:t>Duitsland</a:t>
            </a:r>
            <a:r>
              <a:rPr lang="de-DE" sz="2800" b="1" dirty="0">
                <a:highlight>
                  <a:srgbClr val="FFFF00"/>
                </a:highlight>
              </a:rPr>
              <a:t> 1973 u 1990 = Zw. Neutralismus u. Solidarität 1983</a:t>
            </a:r>
          </a:p>
          <a:p>
            <a:endParaRPr lang="de-DE" sz="2800" b="1" dirty="0">
              <a:highlight>
                <a:srgbClr val="FFFF00"/>
              </a:highlight>
            </a:endParaRPr>
          </a:p>
          <a:p>
            <a:r>
              <a:rPr lang="de-DE" sz="2800" dirty="0"/>
              <a:t>Wahlverhalten (</a:t>
            </a:r>
            <a:r>
              <a:rPr lang="de-DE" sz="2800" b="1" dirty="0">
                <a:highlight>
                  <a:srgbClr val="FFFF00"/>
                </a:highlight>
              </a:rPr>
              <a:t>Helmut </a:t>
            </a:r>
            <a:r>
              <a:rPr lang="de-DE" sz="2800" b="1" dirty="0" err="1">
                <a:highlight>
                  <a:srgbClr val="FFFF00"/>
                </a:highlight>
              </a:rPr>
              <a:t>Lensing</a:t>
            </a:r>
            <a:r>
              <a:rPr lang="de-DE" sz="2800" b="1" dirty="0">
                <a:highlight>
                  <a:srgbClr val="FFFF00"/>
                </a:highlight>
              </a:rPr>
              <a:t>, </a:t>
            </a:r>
            <a:r>
              <a:rPr lang="de-DE" sz="2800" b="1" dirty="0" err="1">
                <a:highlight>
                  <a:srgbClr val="FFFF00"/>
                </a:highlight>
              </a:rPr>
              <a:t>Emsl</a:t>
            </a:r>
            <a:r>
              <a:rPr lang="de-DE" sz="2800" b="1" dirty="0">
                <a:highlight>
                  <a:srgbClr val="FFFF00"/>
                </a:highlight>
              </a:rPr>
              <a:t>. Geschichte, DER GRAFSCHAFTER</a:t>
            </a:r>
          </a:p>
        </p:txBody>
      </p:sp>
    </p:spTree>
    <p:extLst>
      <p:ext uri="{BB962C8B-B14F-4D97-AF65-F5344CB8AC3E}">
        <p14:creationId xmlns:p14="http://schemas.microsoft.com/office/powerpoint/2010/main" val="36018426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234AAC-CC2F-490E-AD42-8C27D79BD0E0}"/>
              </a:ext>
            </a:extLst>
          </p:cNvPr>
          <p:cNvSpPr>
            <a:spLocks noGrp="1"/>
          </p:cNvSpPr>
          <p:nvPr>
            <p:ph type="title"/>
          </p:nvPr>
        </p:nvSpPr>
        <p:spPr>
          <a:xfrm>
            <a:off x="925882" y="0"/>
            <a:ext cx="10515600" cy="1325563"/>
          </a:xfrm>
        </p:spPr>
        <p:txBody>
          <a:bodyPr/>
          <a:lstStyle/>
          <a:p>
            <a:r>
              <a:rPr lang="de-DE" dirty="0"/>
              <a:t>Personen</a:t>
            </a:r>
          </a:p>
        </p:txBody>
      </p:sp>
      <p:sp>
        <p:nvSpPr>
          <p:cNvPr id="3" name="Inhaltsplatzhalter 2">
            <a:extLst>
              <a:ext uri="{FF2B5EF4-FFF2-40B4-BE49-F238E27FC236}">
                <a16:creationId xmlns:a16="http://schemas.microsoft.com/office/drawing/2014/main" id="{AE8427F0-F6CA-4978-A723-8D3BE383FB9B}"/>
              </a:ext>
            </a:extLst>
          </p:cNvPr>
          <p:cNvSpPr>
            <a:spLocks noGrp="1"/>
          </p:cNvSpPr>
          <p:nvPr>
            <p:ph idx="1"/>
          </p:nvPr>
        </p:nvSpPr>
        <p:spPr>
          <a:xfrm>
            <a:off x="838200" y="1139869"/>
            <a:ext cx="10515600" cy="5561556"/>
          </a:xfrm>
        </p:spPr>
        <p:txBody>
          <a:bodyPr>
            <a:normAutofit fontScale="92500" lnSpcReduction="20000"/>
          </a:bodyPr>
          <a:lstStyle/>
          <a:p>
            <a:r>
              <a:rPr lang="de-DE" dirty="0"/>
              <a:t>Pastor Jakobus </a:t>
            </a:r>
            <a:r>
              <a:rPr lang="de-DE" dirty="0">
                <a:highlight>
                  <a:srgbClr val="FFFF00"/>
                </a:highlight>
              </a:rPr>
              <a:t>Goudappel</a:t>
            </a:r>
            <a:r>
              <a:rPr lang="de-DE" dirty="0"/>
              <a:t>, </a:t>
            </a:r>
            <a:r>
              <a:rPr lang="de-DE" sz="2200" dirty="0"/>
              <a:t>1924-35 EML </a:t>
            </a:r>
            <a:r>
              <a:rPr lang="de-DE" dirty="0"/>
              <a:t>(Schutzhaft </a:t>
            </a:r>
            <a:r>
              <a:rPr lang="de-DE" dirty="0" err="1"/>
              <a:t>Kanzelabk</a:t>
            </a:r>
            <a:r>
              <a:rPr lang="de-DE" dirty="0"/>
              <a:t>.)</a:t>
            </a:r>
          </a:p>
          <a:p>
            <a:r>
              <a:rPr lang="de-DE" dirty="0"/>
              <a:t>Pastor Jannes </a:t>
            </a:r>
            <a:r>
              <a:rPr lang="de-DE" dirty="0">
                <a:highlight>
                  <a:srgbClr val="FFFF00"/>
                </a:highlight>
              </a:rPr>
              <a:t>van </a:t>
            </a:r>
            <a:r>
              <a:rPr lang="de-DE" dirty="0" err="1">
                <a:highlight>
                  <a:srgbClr val="FFFF00"/>
                </a:highlight>
              </a:rPr>
              <a:t>Raalte</a:t>
            </a:r>
            <a:r>
              <a:rPr lang="de-DE" dirty="0">
                <a:highlight>
                  <a:srgbClr val="FFFF00"/>
                </a:highlight>
              </a:rPr>
              <a:t>, (</a:t>
            </a:r>
            <a:r>
              <a:rPr lang="de-DE" sz="2200" dirty="0"/>
              <a:t>1928-35/39/45) </a:t>
            </a:r>
            <a:r>
              <a:rPr lang="de-DE" dirty="0"/>
              <a:t>Laar (Buchenwald, Dachau </a:t>
            </a:r>
            <a:r>
              <a:rPr lang="de-DE" sz="2200" dirty="0"/>
              <a:t>1941-1945)</a:t>
            </a:r>
          </a:p>
          <a:p>
            <a:r>
              <a:rPr lang="de-DE" dirty="0"/>
              <a:t>Pastor Gerrit </a:t>
            </a:r>
            <a:r>
              <a:rPr lang="de-DE" dirty="0">
                <a:highlight>
                  <a:srgbClr val="FFFF00"/>
                </a:highlight>
              </a:rPr>
              <a:t>Visée</a:t>
            </a:r>
            <a:r>
              <a:rPr lang="de-DE" sz="2200" dirty="0"/>
              <a:t>, </a:t>
            </a:r>
            <a:r>
              <a:rPr lang="de-DE" sz="2200" dirty="0" err="1"/>
              <a:t>Eml</a:t>
            </a:r>
            <a:r>
              <a:rPr lang="de-DE" sz="2200" dirty="0"/>
              <a:t>. 36-42    (</a:t>
            </a:r>
            <a:r>
              <a:rPr lang="de-DE" sz="2200" dirty="0">
                <a:highlight>
                  <a:srgbClr val="FFFF00"/>
                </a:highlight>
              </a:rPr>
              <a:t>47 </a:t>
            </a:r>
            <a:r>
              <a:rPr lang="de-DE" sz="2200" dirty="0" err="1">
                <a:highlight>
                  <a:srgbClr val="FFFF00"/>
                </a:highlight>
              </a:rPr>
              <a:t>ten</a:t>
            </a:r>
            <a:r>
              <a:rPr lang="de-DE" sz="2200" dirty="0">
                <a:highlight>
                  <a:srgbClr val="FFFF00"/>
                </a:highlight>
              </a:rPr>
              <a:t> Brink nach </a:t>
            </a:r>
            <a:r>
              <a:rPr lang="de-DE" sz="2200" dirty="0" err="1">
                <a:highlight>
                  <a:srgbClr val="FFFF00"/>
                </a:highlight>
              </a:rPr>
              <a:t>Eml</a:t>
            </a:r>
            <a:r>
              <a:rPr lang="de-DE" sz="2200" dirty="0"/>
              <a:t>.,  </a:t>
            </a:r>
            <a:r>
              <a:rPr lang="de-DE" sz="2200" dirty="0" err="1"/>
              <a:t>Schrovenw</a:t>
            </a:r>
            <a:r>
              <a:rPr lang="de-DE" sz="2200" dirty="0"/>
              <a:t>. u. </a:t>
            </a:r>
            <a:r>
              <a:rPr lang="de-DE" sz="2200" dirty="0" err="1"/>
              <a:t>Lenderink</a:t>
            </a:r>
            <a:r>
              <a:rPr lang="de-DE" sz="2200" dirty="0"/>
              <a:t> nach NL)</a:t>
            </a:r>
          </a:p>
          <a:p>
            <a:r>
              <a:rPr lang="de-DE" dirty="0"/>
              <a:t>Heine </a:t>
            </a:r>
            <a:r>
              <a:rPr lang="de-DE" dirty="0">
                <a:highlight>
                  <a:srgbClr val="FFFF00"/>
                </a:highlight>
              </a:rPr>
              <a:t>Bolks</a:t>
            </a:r>
            <a:r>
              <a:rPr lang="de-DE" dirty="0"/>
              <a:t>, NOH Widerstandskämpfer    8.3.45 Amersfoort ermordet</a:t>
            </a:r>
          </a:p>
          <a:p>
            <a:pPr marL="0" indent="0">
              <a:buNone/>
            </a:pPr>
            <a:r>
              <a:rPr lang="de-DE" sz="2400" dirty="0"/>
              <a:t> (altref. Pastor Frits </a:t>
            </a:r>
            <a:r>
              <a:rPr lang="de-DE" sz="2400" dirty="0">
                <a:highlight>
                  <a:srgbClr val="FFFF00"/>
                </a:highlight>
              </a:rPr>
              <a:t>Slomp</a:t>
            </a:r>
            <a:r>
              <a:rPr lang="de-DE" sz="2400" dirty="0"/>
              <a:t> (</a:t>
            </a:r>
            <a:r>
              <a:rPr lang="de-DE" sz="2400" dirty="0">
                <a:highlight>
                  <a:srgbClr val="FFFF00"/>
                </a:highlight>
              </a:rPr>
              <a:t>1898-1978,</a:t>
            </a:r>
            <a:r>
              <a:rPr lang="de-DE" sz="2400" dirty="0"/>
              <a:t> </a:t>
            </a:r>
            <a:r>
              <a:rPr lang="de-DE" sz="2400" b="1" dirty="0"/>
              <a:t>Frits de </a:t>
            </a:r>
            <a:r>
              <a:rPr lang="de-DE" sz="2400" b="1" dirty="0" err="1"/>
              <a:t>Zwerver</a:t>
            </a:r>
            <a:r>
              <a:rPr lang="de-DE" sz="2400" dirty="0"/>
              <a:t>) Hardenberg 1930-45</a:t>
            </a:r>
            <a:br>
              <a:rPr lang="de-DE" sz="2400" dirty="0"/>
            </a:br>
            <a:r>
              <a:rPr lang="de-DE" sz="2400" dirty="0"/>
              <a:t>  gründet LO – </a:t>
            </a:r>
            <a:r>
              <a:rPr lang="de-DE" sz="2400" dirty="0" err="1"/>
              <a:t>Landel</a:t>
            </a:r>
            <a:r>
              <a:rPr lang="de-DE" sz="2400" dirty="0"/>
              <a:t>. Org. </a:t>
            </a:r>
            <a:r>
              <a:rPr lang="de-DE" sz="2400" dirty="0" err="1"/>
              <a:t>voor</a:t>
            </a:r>
            <a:r>
              <a:rPr lang="de-DE" sz="2400" dirty="0"/>
              <a:t> </a:t>
            </a:r>
            <a:r>
              <a:rPr lang="de-DE" sz="2400" dirty="0" err="1"/>
              <a:t>hulp</a:t>
            </a:r>
            <a:r>
              <a:rPr lang="de-DE" sz="2400" dirty="0"/>
              <a:t> </a:t>
            </a:r>
            <a:r>
              <a:rPr lang="de-DE" sz="2400" dirty="0" err="1"/>
              <a:t>aan</a:t>
            </a:r>
            <a:r>
              <a:rPr lang="de-DE" sz="2400" dirty="0"/>
              <a:t> </a:t>
            </a:r>
            <a:r>
              <a:rPr lang="de-DE" sz="2400" dirty="0" err="1"/>
              <a:t>onderduikers</a:t>
            </a:r>
            <a:r>
              <a:rPr lang="de-DE" sz="2400" dirty="0"/>
              <a:t>) 43 </a:t>
            </a:r>
            <a:r>
              <a:rPr lang="de-DE" sz="2400" dirty="0" err="1"/>
              <a:t>onderg</a:t>
            </a:r>
            <a:r>
              <a:rPr lang="de-DE" sz="2400" dirty="0"/>
              <a:t>. 1944 </a:t>
            </a:r>
            <a:r>
              <a:rPr lang="de-DE" sz="2400" dirty="0" err="1"/>
              <a:t>gef</a:t>
            </a:r>
            <a:r>
              <a:rPr lang="de-DE" sz="2400" dirty="0"/>
              <a:t>, </a:t>
            </a:r>
            <a:r>
              <a:rPr lang="de-DE" sz="2400" dirty="0" err="1"/>
              <a:t>befr</a:t>
            </a:r>
            <a:r>
              <a:rPr lang="de-DE" sz="2400" dirty="0"/>
              <a:t>, </a:t>
            </a:r>
            <a:r>
              <a:rPr lang="de-DE" sz="2400" dirty="0" err="1"/>
              <a:t>onderd</a:t>
            </a:r>
            <a:r>
              <a:rPr lang="de-DE" sz="2400" dirty="0"/>
              <a:t>. </a:t>
            </a:r>
            <a:br>
              <a:rPr lang="de-DE" sz="2400" dirty="0"/>
            </a:br>
            <a:r>
              <a:rPr lang="de-DE" sz="2400" dirty="0"/>
              <a:t>  bekannt mit </a:t>
            </a:r>
            <a:r>
              <a:rPr lang="de-DE" sz="2400" dirty="0" err="1"/>
              <a:t>Visee</a:t>
            </a:r>
            <a:r>
              <a:rPr lang="de-DE" sz="2400" dirty="0"/>
              <a:t>, </a:t>
            </a:r>
            <a:r>
              <a:rPr lang="de-DE" sz="2400" dirty="0" err="1"/>
              <a:t>beinfl</a:t>
            </a:r>
            <a:r>
              <a:rPr lang="de-DE" sz="2400" dirty="0"/>
              <a:t>. Bolks, Snippe u.a. 1935 Rede in EAK UELS</a:t>
            </a:r>
            <a:br>
              <a:rPr lang="de-DE" sz="2400" dirty="0"/>
            </a:br>
            <a:r>
              <a:rPr lang="de-DE" sz="2400" dirty="0"/>
              <a:t>  Deutsche in H. im Godi, predigt in Graf., viele Kontakte, </a:t>
            </a:r>
            <a:r>
              <a:rPr lang="de-DE" sz="2400" dirty="0" err="1">
                <a:highlight>
                  <a:srgbClr val="FFFF00"/>
                </a:highlight>
              </a:rPr>
              <a:t>personifiz</a:t>
            </a:r>
            <a:r>
              <a:rPr lang="de-DE" sz="2400" dirty="0">
                <a:highlight>
                  <a:srgbClr val="FFFF00"/>
                </a:highlight>
              </a:rPr>
              <a:t>. Widerstand</a:t>
            </a:r>
          </a:p>
          <a:p>
            <a:r>
              <a:rPr lang="de-DE" dirty="0"/>
              <a:t>Zwangs-</a:t>
            </a:r>
            <a:r>
              <a:rPr lang="de-DE" dirty="0" err="1"/>
              <a:t>Landarb</a:t>
            </a:r>
            <a:r>
              <a:rPr lang="de-DE" dirty="0"/>
              <a:t>. Johannes </a:t>
            </a:r>
            <a:r>
              <a:rPr lang="de-DE" dirty="0">
                <a:highlight>
                  <a:srgbClr val="FFFF00"/>
                </a:highlight>
              </a:rPr>
              <a:t>Snippe</a:t>
            </a:r>
            <a:r>
              <a:rPr lang="de-DE" dirty="0"/>
              <a:t> Vorw./Echt., Widerstand</a:t>
            </a:r>
          </a:p>
          <a:p>
            <a:r>
              <a:rPr lang="de-DE" dirty="0"/>
              <a:t>Fahrradhändler Gerrit Jan </a:t>
            </a:r>
            <a:r>
              <a:rPr lang="de-DE" dirty="0">
                <a:highlight>
                  <a:srgbClr val="FFFF00"/>
                </a:highlight>
              </a:rPr>
              <a:t>Zomer</a:t>
            </a:r>
            <a:r>
              <a:rPr lang="de-DE" dirty="0"/>
              <a:t>, HOOG – ausgew. – Ds. Slomp</a:t>
            </a:r>
          </a:p>
          <a:p>
            <a:r>
              <a:rPr lang="de-DE" dirty="0"/>
              <a:t>Pastor Wilhelm </a:t>
            </a:r>
            <a:r>
              <a:rPr lang="de-DE" dirty="0" err="1">
                <a:highlight>
                  <a:srgbClr val="FFFF00"/>
                </a:highlight>
              </a:rPr>
              <a:t>Lenderink</a:t>
            </a:r>
            <a:r>
              <a:rPr lang="de-DE" dirty="0"/>
              <a:t>, Bad </a:t>
            </a:r>
            <a:r>
              <a:rPr lang="de-DE" dirty="0" err="1"/>
              <a:t>Benth</a:t>
            </a:r>
            <a:r>
              <a:rPr lang="de-DE" dirty="0"/>
              <a:t>. – </a:t>
            </a:r>
            <a:r>
              <a:rPr lang="de-DE" dirty="0" err="1"/>
              <a:t>Briefeschmuggel</a:t>
            </a:r>
            <a:r>
              <a:rPr lang="de-DE" dirty="0"/>
              <a:t> 1945</a:t>
            </a:r>
          </a:p>
          <a:p>
            <a:r>
              <a:rPr lang="de-DE" dirty="0"/>
              <a:t>Nach WK II Pastor Cornelius </a:t>
            </a:r>
            <a:r>
              <a:rPr lang="de-DE" dirty="0" err="1"/>
              <a:t>Idema</a:t>
            </a:r>
            <a:r>
              <a:rPr lang="de-DE" dirty="0"/>
              <a:t>, Wilsum 1957, </a:t>
            </a:r>
            <a:r>
              <a:rPr lang="de-DE" dirty="0" err="1"/>
              <a:t>Benth</a:t>
            </a:r>
            <a:r>
              <a:rPr lang="de-DE" dirty="0"/>
              <a:t>. 68-69</a:t>
            </a:r>
          </a:p>
          <a:p>
            <a:r>
              <a:rPr lang="de-DE" dirty="0"/>
              <a:t>Hindrik Wolter, Itterbeck</a:t>
            </a:r>
          </a:p>
          <a:p>
            <a:endParaRPr lang="de-DE" dirty="0"/>
          </a:p>
          <a:p>
            <a:r>
              <a:rPr lang="de-DE" dirty="0">
                <a:highlight>
                  <a:srgbClr val="FFFF00"/>
                </a:highlight>
              </a:rPr>
              <a:t>      Viele (Euthanasie-)Opfer sind heute unauffindbar      gjb UELS       </a:t>
            </a:r>
          </a:p>
        </p:txBody>
      </p:sp>
      <p:pic>
        <p:nvPicPr>
          <p:cNvPr id="5" name="Grafik 4">
            <a:extLst>
              <a:ext uri="{FF2B5EF4-FFF2-40B4-BE49-F238E27FC236}">
                <a16:creationId xmlns:a16="http://schemas.microsoft.com/office/drawing/2014/main" id="{BC0CF401-9B37-49D3-AABF-1D3730174C8D}"/>
              </a:ext>
            </a:extLst>
          </p:cNvPr>
          <p:cNvPicPr>
            <a:picLocks noChangeAspect="1"/>
          </p:cNvPicPr>
          <p:nvPr/>
        </p:nvPicPr>
        <p:blipFill>
          <a:blip r:embed="rId2"/>
          <a:stretch>
            <a:fillRect/>
          </a:stretch>
        </p:blipFill>
        <p:spPr>
          <a:xfrm>
            <a:off x="9821334" y="3606596"/>
            <a:ext cx="1907836" cy="3035561"/>
          </a:xfrm>
          <a:prstGeom prst="rect">
            <a:avLst/>
          </a:prstGeom>
        </p:spPr>
      </p:pic>
    </p:spTree>
    <p:extLst>
      <p:ext uri="{BB962C8B-B14F-4D97-AF65-F5344CB8AC3E}">
        <p14:creationId xmlns:p14="http://schemas.microsoft.com/office/powerpoint/2010/main" val="40070154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C4093B-4A47-45EE-A6B5-CE75F2012FDF}"/>
              </a:ext>
            </a:extLst>
          </p:cNvPr>
          <p:cNvSpPr>
            <a:spLocks noGrp="1"/>
          </p:cNvSpPr>
          <p:nvPr>
            <p:ph type="title"/>
          </p:nvPr>
        </p:nvSpPr>
        <p:spPr>
          <a:xfrm>
            <a:off x="838199" y="1"/>
            <a:ext cx="11462359" cy="1690688"/>
          </a:xfrm>
        </p:spPr>
        <p:txBody>
          <a:bodyPr/>
          <a:lstStyle/>
          <a:p>
            <a:r>
              <a:rPr lang="de-DE" dirty="0"/>
              <a:t>P. Wilhelm </a:t>
            </a:r>
            <a:r>
              <a:rPr lang="de-DE" dirty="0" err="1"/>
              <a:t>Lenderink</a:t>
            </a:r>
            <a:r>
              <a:rPr lang="de-DE" dirty="0"/>
              <a:t> </a:t>
            </a:r>
            <a:r>
              <a:rPr lang="de-DE" sz="2400" dirty="0"/>
              <a:t>1901-65, 27 Ihr, 35 </a:t>
            </a:r>
            <a:r>
              <a:rPr lang="de-DE" sz="2400" dirty="0" err="1"/>
              <a:t>Benth</a:t>
            </a:r>
            <a:r>
              <a:rPr lang="de-DE" sz="2400" dirty="0"/>
              <a:t> 47 </a:t>
            </a:r>
            <a:r>
              <a:rPr lang="de-DE" sz="2400" dirty="0" err="1"/>
              <a:t>Gees</a:t>
            </a:r>
            <a:r>
              <a:rPr lang="de-DE" sz="2400" dirty="0"/>
              <a:t> 58 </a:t>
            </a:r>
            <a:r>
              <a:rPr lang="de-DE" sz="2400" dirty="0" err="1"/>
              <a:t>Wieringen</a:t>
            </a:r>
            <a:endParaRPr lang="de-DE" sz="2400" dirty="0"/>
          </a:p>
        </p:txBody>
      </p:sp>
      <p:sp>
        <p:nvSpPr>
          <p:cNvPr id="3" name="Inhaltsplatzhalter 2">
            <a:extLst>
              <a:ext uri="{FF2B5EF4-FFF2-40B4-BE49-F238E27FC236}">
                <a16:creationId xmlns:a16="http://schemas.microsoft.com/office/drawing/2014/main" id="{6DA05D53-7D3C-4EC7-A66A-0EE6E81828F7}"/>
              </a:ext>
            </a:extLst>
          </p:cNvPr>
          <p:cNvSpPr>
            <a:spLocks noGrp="1"/>
          </p:cNvSpPr>
          <p:nvPr>
            <p:ph idx="1"/>
          </p:nvPr>
        </p:nvSpPr>
        <p:spPr>
          <a:xfrm>
            <a:off x="838199" y="1254270"/>
            <a:ext cx="10529212" cy="4793239"/>
          </a:xfrm>
        </p:spPr>
        <p:txBody>
          <a:bodyPr>
            <a:normAutofit fontScale="92500"/>
          </a:bodyPr>
          <a:lstStyle/>
          <a:p>
            <a:r>
              <a:rPr lang="de-DE" dirty="0"/>
              <a:t>1930 JB „Deutschtum und Christentum“</a:t>
            </a:r>
          </a:p>
          <a:p>
            <a:r>
              <a:rPr lang="de-DE" dirty="0"/>
              <a:t>1932 JB „Calvinismus und Nationalismus“</a:t>
            </a:r>
          </a:p>
          <a:p>
            <a:r>
              <a:rPr lang="de-DE" dirty="0"/>
              <a:t>1934 JB </a:t>
            </a:r>
            <a:r>
              <a:rPr lang="de-DE" dirty="0" err="1"/>
              <a:t>Lenderink</a:t>
            </a:r>
            <a:r>
              <a:rPr lang="de-DE" dirty="0"/>
              <a:t> </a:t>
            </a:r>
            <a:r>
              <a:rPr lang="de-DE" dirty="0">
                <a:highlight>
                  <a:srgbClr val="FFFF00"/>
                </a:highlight>
              </a:rPr>
              <a:t>Schriftführer Jünglingsblatt (JB)</a:t>
            </a:r>
            <a:br>
              <a:rPr lang="de-DE" dirty="0">
                <a:highlight>
                  <a:srgbClr val="FFFF00"/>
                </a:highlight>
              </a:rPr>
            </a:br>
            <a:r>
              <a:rPr lang="de-DE" dirty="0"/>
              <a:t>     		„Führerdienst an der Jugend“, „Was ist der Hitlerstaat?“</a:t>
            </a:r>
          </a:p>
          <a:p>
            <a:r>
              <a:rPr lang="de-DE" dirty="0"/>
              <a:t>1936 </a:t>
            </a:r>
            <a:r>
              <a:rPr lang="de-DE" b="1" dirty="0"/>
              <a:t>Joh. Schüürmann</a:t>
            </a:r>
            <a:r>
              <a:rPr lang="de-DE" dirty="0"/>
              <a:t>, JB „Was geht i. d. Dt. Glaubensbewegung vor?“:</a:t>
            </a:r>
            <a:br>
              <a:rPr lang="de-DE" dirty="0"/>
            </a:br>
            <a:r>
              <a:rPr lang="de-DE" i="1" dirty="0"/>
              <a:t>Das Antichristentum schreitet in unserem Lande mit Macht vorwärts.</a:t>
            </a:r>
            <a:br>
              <a:rPr lang="de-DE" i="1" dirty="0"/>
            </a:br>
            <a:r>
              <a:rPr lang="de-DE" dirty="0"/>
              <a:t>„Neutralisierung“: </a:t>
            </a:r>
            <a:r>
              <a:rPr lang="de-DE" i="1" dirty="0"/>
              <a:t>Gegen Ablehnung von Christentum, Kirche u. Bibel</a:t>
            </a:r>
            <a:br>
              <a:rPr lang="de-DE" i="1" dirty="0"/>
            </a:br>
            <a:r>
              <a:rPr lang="de-DE" i="1" dirty="0" err="1"/>
              <a:t>Lenderink</a:t>
            </a:r>
            <a:r>
              <a:rPr lang="de-DE" i="1" dirty="0"/>
              <a:t>: bin grundsätzlich mit dem Verfasser eins</a:t>
            </a:r>
          </a:p>
          <a:p>
            <a:r>
              <a:rPr lang="de-DE" dirty="0"/>
              <a:t>JB </a:t>
            </a:r>
            <a:r>
              <a:rPr lang="de-DE" dirty="0">
                <a:highlight>
                  <a:srgbClr val="FFFF00"/>
                </a:highlight>
              </a:rPr>
              <a:t>zeitweilig verboten (GJB Gerücht??, alle </a:t>
            </a:r>
            <a:r>
              <a:rPr lang="de-DE" dirty="0" err="1">
                <a:highlight>
                  <a:srgbClr val="FFFF00"/>
                </a:highlight>
              </a:rPr>
              <a:t>Nrn</a:t>
            </a:r>
            <a:r>
              <a:rPr lang="de-DE" dirty="0">
                <a:highlight>
                  <a:srgbClr val="FFFF00"/>
                </a:highlight>
              </a:rPr>
              <a:t> erschienen)</a:t>
            </a:r>
          </a:p>
          <a:p>
            <a:r>
              <a:rPr lang="de-DE" dirty="0">
                <a:highlight>
                  <a:srgbClr val="FFFF00"/>
                </a:highlight>
              </a:rPr>
              <a:t>1944 Gestapo wg. Briefschmuggel, NS 180f, 202a, 212 – 20 S.</a:t>
            </a:r>
          </a:p>
          <a:p>
            <a:r>
              <a:rPr lang="de-DE" dirty="0">
                <a:highlight>
                  <a:srgbClr val="FFFF00"/>
                </a:highlight>
              </a:rPr>
              <a:t>1947 in Th. </a:t>
            </a:r>
            <a:r>
              <a:rPr lang="de-DE" dirty="0" err="1">
                <a:highlight>
                  <a:srgbClr val="FFFF00"/>
                </a:highlight>
              </a:rPr>
              <a:t>Dellemann</a:t>
            </a:r>
            <a:r>
              <a:rPr lang="de-DE" dirty="0">
                <a:highlight>
                  <a:srgbClr val="FFFF00"/>
                </a:highlight>
              </a:rPr>
              <a:t>, </a:t>
            </a:r>
            <a:r>
              <a:rPr lang="de-DE" dirty="0" err="1">
                <a:highlight>
                  <a:srgbClr val="FFFF00"/>
                </a:highlight>
              </a:rPr>
              <a:t>Opdat</a:t>
            </a:r>
            <a:r>
              <a:rPr lang="de-DE" dirty="0">
                <a:highlight>
                  <a:srgbClr val="FFFF00"/>
                </a:highlight>
              </a:rPr>
              <a:t> </a:t>
            </a:r>
            <a:r>
              <a:rPr lang="de-DE" dirty="0" err="1">
                <a:highlight>
                  <a:srgbClr val="FFFF00"/>
                </a:highlight>
              </a:rPr>
              <a:t>wij</a:t>
            </a:r>
            <a:r>
              <a:rPr lang="de-DE" dirty="0">
                <a:highlight>
                  <a:srgbClr val="FFFF00"/>
                </a:highlight>
              </a:rPr>
              <a:t> </a:t>
            </a:r>
            <a:r>
              <a:rPr lang="de-DE" dirty="0" err="1">
                <a:highlight>
                  <a:srgbClr val="FFFF00"/>
                </a:highlight>
              </a:rPr>
              <a:t>niet</a:t>
            </a:r>
            <a:r>
              <a:rPr lang="de-DE" dirty="0">
                <a:highlight>
                  <a:srgbClr val="FFFF00"/>
                </a:highlight>
              </a:rPr>
              <a:t> </a:t>
            </a:r>
            <a:r>
              <a:rPr lang="de-DE" dirty="0" err="1">
                <a:highlight>
                  <a:srgbClr val="FFFF00"/>
                </a:highlight>
              </a:rPr>
              <a:t>vergeten</a:t>
            </a:r>
            <a:r>
              <a:rPr lang="de-DE" dirty="0">
                <a:highlight>
                  <a:srgbClr val="FFFF00"/>
                </a:highlight>
              </a:rPr>
              <a:t> (über EAK) n. Folie</a:t>
            </a:r>
          </a:p>
        </p:txBody>
      </p:sp>
    </p:spTree>
    <p:extLst>
      <p:ext uri="{BB962C8B-B14F-4D97-AF65-F5344CB8AC3E}">
        <p14:creationId xmlns:p14="http://schemas.microsoft.com/office/powerpoint/2010/main" val="23777939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AA49A9-1DEF-4DAA-962E-A85D5076F839}"/>
              </a:ext>
            </a:extLst>
          </p:cNvPr>
          <p:cNvSpPr>
            <a:spLocks noGrp="1"/>
          </p:cNvSpPr>
          <p:nvPr>
            <p:ph type="title"/>
          </p:nvPr>
        </p:nvSpPr>
        <p:spPr/>
        <p:txBody>
          <a:bodyPr/>
          <a:lstStyle/>
          <a:p>
            <a:r>
              <a:rPr lang="de-DE" dirty="0"/>
              <a:t>P. Kornelius </a:t>
            </a:r>
            <a:r>
              <a:rPr lang="de-DE" dirty="0" err="1"/>
              <a:t>Idema</a:t>
            </a:r>
            <a:r>
              <a:rPr lang="de-DE" dirty="0"/>
              <a:t>, </a:t>
            </a:r>
            <a:r>
              <a:rPr lang="de-DE" sz="2400" dirty="0"/>
              <a:t>Jg. 1905, Wilsum 1957, Bad </a:t>
            </a:r>
            <a:r>
              <a:rPr lang="de-DE" sz="2400" dirty="0" err="1"/>
              <a:t>Benth</a:t>
            </a:r>
            <a:r>
              <a:rPr lang="de-DE" sz="2400" dirty="0"/>
              <a:t>. 1967-69</a:t>
            </a:r>
          </a:p>
        </p:txBody>
      </p:sp>
      <p:sp>
        <p:nvSpPr>
          <p:cNvPr id="3" name="Inhaltsplatzhalter 2">
            <a:extLst>
              <a:ext uri="{FF2B5EF4-FFF2-40B4-BE49-F238E27FC236}">
                <a16:creationId xmlns:a16="http://schemas.microsoft.com/office/drawing/2014/main" id="{71D8FFCE-5AEC-4652-9FAE-54E670675171}"/>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9BF33075-A80C-47F2-90AD-F200C140822B}"/>
              </a:ext>
            </a:extLst>
          </p:cNvPr>
          <p:cNvPicPr>
            <a:picLocks noChangeAspect="1"/>
          </p:cNvPicPr>
          <p:nvPr/>
        </p:nvPicPr>
        <p:blipFill>
          <a:blip r:embed="rId2"/>
          <a:stretch>
            <a:fillRect/>
          </a:stretch>
        </p:blipFill>
        <p:spPr>
          <a:xfrm>
            <a:off x="948731" y="1331486"/>
            <a:ext cx="9813053" cy="5339616"/>
          </a:xfrm>
          <a:prstGeom prst="rect">
            <a:avLst/>
          </a:prstGeom>
        </p:spPr>
      </p:pic>
    </p:spTree>
    <p:extLst>
      <p:ext uri="{BB962C8B-B14F-4D97-AF65-F5344CB8AC3E}">
        <p14:creationId xmlns:p14="http://schemas.microsoft.com/office/powerpoint/2010/main" val="18723588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CDAA36-7433-45D2-94D5-21029683A272}"/>
              </a:ext>
            </a:extLst>
          </p:cNvPr>
          <p:cNvSpPr>
            <a:spLocks noGrp="1"/>
          </p:cNvSpPr>
          <p:nvPr>
            <p:ph type="title"/>
          </p:nvPr>
        </p:nvSpPr>
        <p:spPr/>
        <p:txBody>
          <a:bodyPr/>
          <a:lstStyle/>
          <a:p>
            <a:r>
              <a:rPr lang="de-DE" dirty="0"/>
              <a:t>KR EAK Laar, 12.12.1949    </a:t>
            </a:r>
            <a:r>
              <a:rPr lang="de-DE" sz="2800" dirty="0"/>
              <a:t>NS 226</a:t>
            </a:r>
          </a:p>
        </p:txBody>
      </p:sp>
      <p:sp>
        <p:nvSpPr>
          <p:cNvPr id="3" name="Inhaltsplatzhalter 2">
            <a:extLst>
              <a:ext uri="{FF2B5EF4-FFF2-40B4-BE49-F238E27FC236}">
                <a16:creationId xmlns:a16="http://schemas.microsoft.com/office/drawing/2014/main" id="{4E7974D1-D78B-4C60-A1C3-9F990D103DA0}"/>
              </a:ext>
            </a:extLst>
          </p:cNvPr>
          <p:cNvSpPr>
            <a:spLocks noGrp="1"/>
          </p:cNvSpPr>
          <p:nvPr>
            <p:ph idx="1"/>
          </p:nvPr>
        </p:nvSpPr>
        <p:spPr/>
        <p:txBody>
          <a:bodyPr/>
          <a:lstStyle/>
          <a:p>
            <a:r>
              <a:rPr lang="de-DE" dirty="0"/>
              <a:t>NL Erklärung für die „</a:t>
            </a:r>
            <a:r>
              <a:rPr lang="de-DE" dirty="0" err="1"/>
              <a:t>Entfeindung</a:t>
            </a:r>
            <a:r>
              <a:rPr lang="de-DE" dirty="0"/>
              <a:t>“ (</a:t>
            </a:r>
            <a:r>
              <a:rPr lang="de-DE" dirty="0" err="1"/>
              <a:t>ontvijanding</a:t>
            </a:r>
            <a:r>
              <a:rPr lang="de-DE" dirty="0"/>
              <a:t>) von Personen, die Grund und Boden in den NL liegen haben:</a:t>
            </a:r>
          </a:p>
          <a:p>
            <a:endParaRPr lang="de-DE" dirty="0"/>
          </a:p>
          <a:p>
            <a:r>
              <a:rPr lang="de-DE" dirty="0"/>
              <a:t>Haben Niederländern illegal Unterschlupf gewährt</a:t>
            </a:r>
          </a:p>
          <a:p>
            <a:r>
              <a:rPr lang="de-DE" dirty="0"/>
              <a:t>Haben Niederländer illegal über die Grenze gebracht</a:t>
            </a:r>
          </a:p>
          <a:p>
            <a:pPr marL="0" indent="0">
              <a:buNone/>
            </a:pPr>
            <a:r>
              <a:rPr lang="de-DE" dirty="0"/>
              <a:t>   Beweise dafür bei den Notaren </a:t>
            </a:r>
            <a:r>
              <a:rPr lang="de-DE" dirty="0" err="1"/>
              <a:t>v.Veen</a:t>
            </a:r>
            <a:r>
              <a:rPr lang="de-DE" dirty="0"/>
              <a:t> in Hardenberg u. </a:t>
            </a:r>
            <a:r>
              <a:rPr lang="de-DE" dirty="0" err="1"/>
              <a:t>Boodt</a:t>
            </a:r>
            <a:r>
              <a:rPr lang="de-DE" dirty="0"/>
              <a:t>, </a:t>
            </a:r>
            <a:r>
              <a:rPr lang="de-DE" dirty="0" err="1"/>
              <a:t>Coev</a:t>
            </a:r>
            <a:r>
              <a:rPr lang="de-DE" dirty="0"/>
              <a:t>.</a:t>
            </a:r>
          </a:p>
          <a:p>
            <a:pPr marL="0" indent="0">
              <a:buNone/>
            </a:pPr>
            <a:endParaRPr lang="de-DE" dirty="0"/>
          </a:p>
          <a:p>
            <a:r>
              <a:rPr lang="de-DE" dirty="0"/>
              <a:t>Niemand in der Gemeinde war Mitglied der NSDAP oder dergl. Org.</a:t>
            </a:r>
          </a:p>
        </p:txBody>
      </p:sp>
    </p:spTree>
    <p:extLst>
      <p:ext uri="{BB962C8B-B14F-4D97-AF65-F5344CB8AC3E}">
        <p14:creationId xmlns:p14="http://schemas.microsoft.com/office/powerpoint/2010/main" val="403875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563B67-1899-4DA0-9F7F-A87631DD414C}"/>
              </a:ext>
            </a:extLst>
          </p:cNvPr>
          <p:cNvSpPr>
            <a:spLocks noGrp="1"/>
          </p:cNvSpPr>
          <p:nvPr>
            <p:ph type="title"/>
          </p:nvPr>
        </p:nvSpPr>
        <p:spPr/>
        <p:txBody>
          <a:bodyPr/>
          <a:lstStyle/>
          <a:p>
            <a:pPr algn="ctr"/>
            <a:r>
              <a:rPr lang="de-DE" dirty="0"/>
              <a:t>Empfehlenswert aus eigener Feder:</a:t>
            </a:r>
          </a:p>
        </p:txBody>
      </p:sp>
      <p:sp>
        <p:nvSpPr>
          <p:cNvPr id="3" name="Inhaltsplatzhalter 2">
            <a:extLst>
              <a:ext uri="{FF2B5EF4-FFF2-40B4-BE49-F238E27FC236}">
                <a16:creationId xmlns:a16="http://schemas.microsoft.com/office/drawing/2014/main" id="{6B1557BF-0BC7-4930-823E-1A0F5E4F5993}"/>
              </a:ext>
            </a:extLst>
          </p:cNvPr>
          <p:cNvSpPr>
            <a:spLocks noGrp="1"/>
          </p:cNvSpPr>
          <p:nvPr>
            <p:ph idx="1"/>
          </p:nvPr>
        </p:nvSpPr>
        <p:spPr>
          <a:xfrm>
            <a:off x="838199" y="1825625"/>
            <a:ext cx="10912813" cy="4886460"/>
          </a:xfrm>
        </p:spPr>
        <p:txBody>
          <a:bodyPr>
            <a:normAutofit/>
          </a:bodyPr>
          <a:lstStyle/>
          <a:p>
            <a:r>
              <a:rPr lang="de-DE" dirty="0">
                <a:hlinkClick r:id="rId2"/>
              </a:rPr>
              <a:t>www.altreformiert.de/beuker</a:t>
            </a:r>
            <a:r>
              <a:rPr lang="de-DE" dirty="0"/>
              <a:t>    dann Geschichte, dann </a:t>
            </a:r>
            <a:r>
              <a:rPr lang="de-DE" dirty="0" err="1"/>
              <a:t>Nationalsoz</a:t>
            </a:r>
            <a:r>
              <a:rPr lang="de-DE" dirty="0"/>
              <a:t>.</a:t>
            </a:r>
          </a:p>
          <a:p>
            <a:endParaRPr lang="de-DE" dirty="0"/>
          </a:p>
          <a:p>
            <a:r>
              <a:rPr lang="de-DE" b="1" dirty="0"/>
              <a:t>Beiträge zur Geschichte von Uelsen in der Zeit des Nationalsozialismus 1933 bis 1945, </a:t>
            </a:r>
            <a:r>
              <a:rPr lang="de-DE" dirty="0"/>
              <a:t>Nordhorn 2021,</a:t>
            </a:r>
            <a:br>
              <a:rPr lang="de-DE" dirty="0"/>
            </a:br>
            <a:r>
              <a:rPr lang="de-DE" dirty="0"/>
              <a:t>		mit vier Beiträgen aus meiner Feder:</a:t>
            </a:r>
            <a:br>
              <a:rPr lang="de-DE" dirty="0"/>
            </a:br>
            <a:r>
              <a:rPr lang="de-DE" dirty="0"/>
              <a:t>S. 42-49 </a:t>
            </a:r>
            <a:r>
              <a:rPr lang="de-DE" dirty="0" err="1"/>
              <a:t>Uelsener</a:t>
            </a:r>
            <a:r>
              <a:rPr lang="de-DE" dirty="0"/>
              <a:t> </a:t>
            </a:r>
            <a:r>
              <a:rPr lang="de-DE" dirty="0" err="1"/>
              <a:t>Gemeinderatsprot</a:t>
            </a:r>
            <a:r>
              <a:rPr lang="de-DE" dirty="0"/>
              <a:t>. in der NS-Zeit, 1931-1946</a:t>
            </a:r>
            <a:br>
              <a:rPr lang="de-DE" dirty="0"/>
            </a:br>
            <a:r>
              <a:rPr lang="de-DE" dirty="0"/>
              <a:t>S. 76-82 Altreformierte in Uelsen 1930-1948</a:t>
            </a:r>
            <a:br>
              <a:rPr lang="de-DE" dirty="0"/>
            </a:br>
            <a:r>
              <a:rPr lang="de-DE" dirty="0"/>
              <a:t>S. 112-143 Vom Nationalsozialismus verfolgte </a:t>
            </a:r>
            <a:r>
              <a:rPr lang="de-DE" dirty="0" err="1"/>
              <a:t>Uelsener</a:t>
            </a:r>
            <a:br>
              <a:rPr lang="de-DE" dirty="0"/>
            </a:br>
            <a:r>
              <a:rPr lang="de-DE" dirty="0"/>
              <a:t>S. 192-207 Entnazifizierung 1945 bis 1951</a:t>
            </a:r>
          </a:p>
          <a:p>
            <a:endParaRPr lang="de-DE" dirty="0"/>
          </a:p>
          <a:p>
            <a:r>
              <a:rPr lang="de-DE" dirty="0">
                <a:hlinkClick r:id="rId3"/>
              </a:rPr>
              <a:t>www.heimatfreunde-neuenhaus.de</a:t>
            </a:r>
            <a:r>
              <a:rPr lang="de-DE" dirty="0"/>
              <a:t> (Gesch. d. Stadt </a:t>
            </a:r>
            <a:r>
              <a:rPr lang="de-DE" dirty="0" err="1"/>
              <a:t>Nhs</a:t>
            </a:r>
            <a:r>
              <a:rPr lang="de-DE" dirty="0"/>
              <a:t>, HP von gjb)</a:t>
            </a:r>
          </a:p>
        </p:txBody>
      </p:sp>
    </p:spTree>
    <p:extLst>
      <p:ext uri="{BB962C8B-B14F-4D97-AF65-F5344CB8AC3E}">
        <p14:creationId xmlns:p14="http://schemas.microsoft.com/office/powerpoint/2010/main" val="3609319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64BC09-6694-43C5-91F2-796B76A1DD69}"/>
              </a:ext>
            </a:extLst>
          </p:cNvPr>
          <p:cNvSpPr>
            <a:spLocks noGrp="1"/>
          </p:cNvSpPr>
          <p:nvPr>
            <p:ph type="title"/>
          </p:nvPr>
        </p:nvSpPr>
        <p:spPr>
          <a:xfrm>
            <a:off x="425301" y="365125"/>
            <a:ext cx="11554048" cy="591805"/>
          </a:xfrm>
        </p:spPr>
        <p:txBody>
          <a:bodyPr>
            <a:normAutofit fontScale="90000"/>
          </a:bodyPr>
          <a:lstStyle/>
          <a:p>
            <a:r>
              <a:rPr lang="de-DE" dirty="0"/>
              <a:t>JB 1932: „Das grinsende Gesicht des Satans“ </a:t>
            </a:r>
            <a:r>
              <a:rPr lang="de-DE" sz="2000" dirty="0" err="1"/>
              <a:t>Eml</a:t>
            </a:r>
            <a:r>
              <a:rPr lang="de-DE" sz="2000" dirty="0"/>
              <a:t>. i. D. R</a:t>
            </a:r>
            <a:r>
              <a:rPr lang="de-DE" dirty="0"/>
              <a:t>. </a:t>
            </a:r>
            <a:r>
              <a:rPr lang="de-DE" sz="2000" dirty="0"/>
              <a:t>2004 S. 76  </a:t>
            </a:r>
          </a:p>
        </p:txBody>
      </p:sp>
      <p:sp>
        <p:nvSpPr>
          <p:cNvPr id="3" name="Inhaltsplatzhalter 2">
            <a:extLst>
              <a:ext uri="{FF2B5EF4-FFF2-40B4-BE49-F238E27FC236}">
                <a16:creationId xmlns:a16="http://schemas.microsoft.com/office/drawing/2014/main" id="{3B30B2F6-F3F4-4FD3-BB2F-C36F4A141404}"/>
              </a:ext>
            </a:extLst>
          </p:cNvPr>
          <p:cNvSpPr>
            <a:spLocks noGrp="1"/>
          </p:cNvSpPr>
          <p:nvPr>
            <p:ph idx="1"/>
          </p:nvPr>
        </p:nvSpPr>
        <p:spPr>
          <a:xfrm>
            <a:off x="6324600" y="2325355"/>
            <a:ext cx="5654749" cy="4351338"/>
          </a:xfrm>
        </p:spPr>
        <p:txBody>
          <a:bodyPr>
            <a:noAutofit/>
          </a:bodyPr>
          <a:lstStyle/>
          <a:p>
            <a:pPr marL="0" indent="0">
              <a:buNone/>
            </a:pPr>
            <a:r>
              <a:rPr lang="de-DE" sz="1800" dirty="0"/>
              <a:t>Es stehen also auf der einen Seite </a:t>
            </a:r>
            <a:r>
              <a:rPr lang="de-DE" sz="1800" dirty="0">
                <a:highlight>
                  <a:srgbClr val="FFFF00"/>
                </a:highlight>
              </a:rPr>
              <a:t>Christen und schlechte Politiker</a:t>
            </a:r>
            <a:r>
              <a:rPr lang="de-DE" sz="1800" dirty="0"/>
              <a:t>, auf der andern Seite </a:t>
            </a:r>
            <a:r>
              <a:rPr lang="de-DE" sz="1800" dirty="0">
                <a:highlight>
                  <a:srgbClr val="FFFF00"/>
                </a:highlight>
              </a:rPr>
              <a:t>gute Politiker, aber Hasser des Christentums.</a:t>
            </a:r>
          </a:p>
          <a:p>
            <a:pPr marL="0" indent="0">
              <a:buNone/>
            </a:pPr>
            <a:r>
              <a:rPr lang="de-DE" sz="1800" dirty="0">
                <a:highlight>
                  <a:srgbClr val="FFFF00"/>
                </a:highlight>
              </a:rPr>
              <a:t>So wird die Lage augenblicklich von den Christen angeschaut</a:t>
            </a:r>
            <a:r>
              <a:rPr lang="de-DE" sz="1800" dirty="0"/>
              <a:t>. Das sind die Gründe, die unser </a:t>
            </a:r>
            <a:r>
              <a:rPr lang="de-DE" sz="1800" dirty="0">
                <a:highlight>
                  <a:srgbClr val="FFFF00"/>
                </a:highlight>
              </a:rPr>
              <a:t>Christenvolk</a:t>
            </a:r>
            <a:r>
              <a:rPr lang="de-DE" sz="1800" dirty="0"/>
              <a:t> augenblicklich schon </a:t>
            </a:r>
            <a:r>
              <a:rPr lang="de-DE" sz="1800" dirty="0">
                <a:highlight>
                  <a:srgbClr val="FFFF00"/>
                </a:highlight>
              </a:rPr>
              <a:t>in zwei Lager </a:t>
            </a:r>
            <a:r>
              <a:rPr lang="de-DE" sz="1800" dirty="0"/>
              <a:t>zu trennen beginnen. Es wäre in beiden Fällen falsch, die Sache mit einer Handbewegung abtun zu wollen, das verschiedenes sich noch än­dern würde. Was sollen wir tun?</a:t>
            </a:r>
          </a:p>
          <a:p>
            <a:pPr marL="0" indent="0">
              <a:buNone/>
            </a:pPr>
            <a:r>
              <a:rPr lang="de-DE" sz="1800" dirty="0"/>
              <a:t>Auf der einen Seite </a:t>
            </a:r>
            <a:r>
              <a:rPr lang="de-DE" sz="1800" dirty="0">
                <a:highlight>
                  <a:srgbClr val="FFFF00"/>
                </a:highlight>
              </a:rPr>
              <a:t>Vaterlandsliebe und </a:t>
            </a:r>
            <a:r>
              <a:rPr lang="de-DE" sz="1800" dirty="0" err="1">
                <a:highlight>
                  <a:srgbClr val="FFFF00"/>
                </a:highlight>
              </a:rPr>
              <a:t>Haß</a:t>
            </a:r>
            <a:r>
              <a:rPr lang="de-DE" sz="1800" dirty="0">
                <a:highlight>
                  <a:srgbClr val="FFFF00"/>
                </a:highlight>
              </a:rPr>
              <a:t> gegen das Christentum,</a:t>
            </a:r>
            <a:r>
              <a:rPr lang="de-DE" sz="1800" dirty="0"/>
              <a:t> auf der andern Seite Kinder Gottes, </a:t>
            </a:r>
            <a:r>
              <a:rPr lang="de-DE" sz="1800" dirty="0">
                <a:highlight>
                  <a:srgbClr val="FFFF00"/>
                </a:highlight>
              </a:rPr>
              <a:t>Vaterlandsliebe</a:t>
            </a:r>
            <a:r>
              <a:rPr lang="de-DE" sz="1800" dirty="0"/>
              <a:t>, aber ein zum Wohl unseres Volkes </a:t>
            </a:r>
            <a:r>
              <a:rPr lang="de-DE" sz="1800" dirty="0">
                <a:highlight>
                  <a:srgbClr val="FFFF00"/>
                </a:highlight>
              </a:rPr>
              <a:t>falscher Weg. </a:t>
            </a:r>
            <a:r>
              <a:rPr lang="de-DE" sz="1800" dirty="0"/>
              <a:t>Nochmals: ! Das ist die Auffassung der verschiedenen Lager unter den Christen, </a:t>
            </a:r>
            <a:r>
              <a:rPr lang="de-DE" sz="1800" dirty="0">
                <a:highlight>
                  <a:srgbClr val="FFFF00"/>
                </a:highlight>
              </a:rPr>
              <a:t>ob richtig oder nicht, steht hier nicht zur Behandlung.</a:t>
            </a:r>
          </a:p>
        </p:txBody>
      </p:sp>
      <p:pic>
        <p:nvPicPr>
          <p:cNvPr id="4" name="Grafik 3">
            <a:extLst>
              <a:ext uri="{FF2B5EF4-FFF2-40B4-BE49-F238E27FC236}">
                <a16:creationId xmlns:a16="http://schemas.microsoft.com/office/drawing/2014/main" id="{E80E01B1-1B98-487D-AFE8-247A159DFA95}"/>
              </a:ext>
            </a:extLst>
          </p:cNvPr>
          <p:cNvPicPr>
            <a:picLocks noChangeAspect="1"/>
          </p:cNvPicPr>
          <p:nvPr/>
        </p:nvPicPr>
        <p:blipFill>
          <a:blip r:embed="rId2"/>
          <a:stretch>
            <a:fillRect/>
          </a:stretch>
        </p:blipFill>
        <p:spPr>
          <a:xfrm>
            <a:off x="1191849" y="997459"/>
            <a:ext cx="10265502" cy="1287367"/>
          </a:xfrm>
          <a:prstGeom prst="rect">
            <a:avLst/>
          </a:prstGeom>
        </p:spPr>
      </p:pic>
      <p:sp>
        <p:nvSpPr>
          <p:cNvPr id="5" name="Rechteck 4">
            <a:extLst>
              <a:ext uri="{FF2B5EF4-FFF2-40B4-BE49-F238E27FC236}">
                <a16:creationId xmlns:a16="http://schemas.microsoft.com/office/drawing/2014/main" id="{F68E9C32-A59F-4163-9005-2214CA09BE8C}"/>
              </a:ext>
            </a:extLst>
          </p:cNvPr>
          <p:cNvSpPr/>
          <p:nvPr/>
        </p:nvSpPr>
        <p:spPr>
          <a:xfrm>
            <a:off x="212651" y="2243470"/>
            <a:ext cx="5883349" cy="4308872"/>
          </a:xfrm>
          <a:prstGeom prst="rect">
            <a:avLst/>
          </a:prstGeom>
        </p:spPr>
        <p:txBody>
          <a:bodyPr wrap="square">
            <a:spAutoFit/>
          </a:bodyPr>
          <a:lstStyle/>
          <a:p>
            <a:r>
              <a:rPr lang="de-DE" dirty="0"/>
              <a:t>Setzen wir einmal den Fall, der politische, nationale Weg der weltlichen Richtung sei der richtige. Ich wäre </a:t>
            </a:r>
          </a:p>
          <a:p>
            <a:r>
              <a:rPr lang="de-DE" dirty="0"/>
              <a:t>überzeugt, so wie es ist in unserm Lande, kann es </a:t>
            </a:r>
          </a:p>
          <a:p>
            <a:r>
              <a:rPr lang="de-DE" dirty="0"/>
              <a:t>nicht weitergehen, es »besteht aber eine Bewegung </a:t>
            </a:r>
          </a:p>
          <a:p>
            <a:r>
              <a:rPr lang="de-DE" dirty="0"/>
              <a:t>die diese Lage ändern, also verbessern kann, </a:t>
            </a:r>
            <a:r>
              <a:rPr lang="de-DE" dirty="0" err="1"/>
              <a:t>natür</a:t>
            </a:r>
            <a:r>
              <a:rPr lang="de-DE" dirty="0"/>
              <a:t>-­</a:t>
            </a:r>
          </a:p>
          <a:p>
            <a:r>
              <a:rPr lang="de-DE" dirty="0" err="1"/>
              <a:t>lich</a:t>
            </a:r>
            <a:r>
              <a:rPr lang="de-DE" dirty="0"/>
              <a:t> auf legalem Wege durch Mittel der </a:t>
            </a:r>
            <a:r>
              <a:rPr lang="de-DE" dirty="0" err="1"/>
              <a:t>Volksab</a:t>
            </a:r>
            <a:r>
              <a:rPr lang="de-DE" dirty="0"/>
              <a:t>­-</a:t>
            </a:r>
          </a:p>
          <a:p>
            <a:r>
              <a:rPr lang="de-DE" dirty="0" err="1"/>
              <a:t>stimmung</a:t>
            </a:r>
            <a:r>
              <a:rPr lang="de-DE" dirty="0"/>
              <a:t>. </a:t>
            </a:r>
            <a:r>
              <a:rPr lang="de-DE" sz="2000" b="1" dirty="0">
                <a:highlight>
                  <a:srgbClr val="FFFF00"/>
                </a:highlight>
              </a:rPr>
              <a:t>Die Weltanschauung dieser Bewegung </a:t>
            </a:r>
          </a:p>
          <a:p>
            <a:r>
              <a:rPr lang="de-DE" sz="2000" b="1" dirty="0">
                <a:highlight>
                  <a:srgbClr val="FFFF00"/>
                </a:highlight>
              </a:rPr>
              <a:t>aber ist das grinsende Gesicht des Satans</a:t>
            </a:r>
            <a:r>
              <a:rPr lang="de-DE" sz="2000" b="1" dirty="0"/>
              <a:t>.</a:t>
            </a:r>
          </a:p>
          <a:p>
            <a:endParaRPr lang="de-DE" dirty="0"/>
          </a:p>
          <a:p>
            <a:r>
              <a:rPr lang="de-DE" dirty="0"/>
              <a:t>Auf der andern Seite steht eine christliche </a:t>
            </a:r>
          </a:p>
          <a:p>
            <a:r>
              <a:rPr lang="de-DE" dirty="0"/>
              <a:t>Richtung. Ich finde dort Männer, die ihre Kniee </a:t>
            </a:r>
          </a:p>
          <a:p>
            <a:r>
              <a:rPr lang="de-DE" dirty="0"/>
              <a:t>beugen vor Gott, Männer, die den evangelischen </a:t>
            </a:r>
          </a:p>
          <a:p>
            <a:r>
              <a:rPr lang="de-DE" dirty="0"/>
              <a:t>Gedanken in den Reichstag hineintragen, aber ihre </a:t>
            </a:r>
          </a:p>
          <a:p>
            <a:r>
              <a:rPr lang="de-DE" dirty="0"/>
              <a:t>Politik ist grundfalsch. Sie hemmen vielleicht den </a:t>
            </a:r>
          </a:p>
          <a:p>
            <a:r>
              <a:rPr lang="de-DE" dirty="0"/>
              <a:t>nationalen Gedanken.</a:t>
            </a:r>
          </a:p>
        </p:txBody>
      </p:sp>
      <p:sp>
        <p:nvSpPr>
          <p:cNvPr id="6" name="Textfeld 5">
            <a:extLst>
              <a:ext uri="{FF2B5EF4-FFF2-40B4-BE49-F238E27FC236}">
                <a16:creationId xmlns:a16="http://schemas.microsoft.com/office/drawing/2014/main" id="{9D9067C9-D187-45D5-9706-688D6D61BB1A}"/>
              </a:ext>
            </a:extLst>
          </p:cNvPr>
          <p:cNvSpPr txBox="1"/>
          <p:nvPr/>
        </p:nvSpPr>
        <p:spPr>
          <a:xfrm>
            <a:off x="2519916" y="6117274"/>
            <a:ext cx="3804684" cy="646331"/>
          </a:xfrm>
          <a:prstGeom prst="rect">
            <a:avLst/>
          </a:prstGeom>
          <a:noFill/>
        </p:spPr>
        <p:txBody>
          <a:bodyPr wrap="square" rtlCol="0">
            <a:spAutoFit/>
          </a:bodyPr>
          <a:lstStyle/>
          <a:p>
            <a:r>
              <a:rPr lang="de-DE" b="1" dirty="0">
                <a:highlight>
                  <a:srgbClr val="FFFF00"/>
                </a:highlight>
              </a:rPr>
              <a:t>Elfried Bronger, </a:t>
            </a:r>
            <a:r>
              <a:rPr lang="de-DE" dirty="0">
                <a:highlight>
                  <a:srgbClr val="FFFF00"/>
                </a:highlight>
              </a:rPr>
              <a:t>Düsseldorf JB Mai 32: Eine Skizze, Christliche Politik</a:t>
            </a:r>
          </a:p>
        </p:txBody>
      </p:sp>
    </p:spTree>
    <p:extLst>
      <p:ext uri="{BB962C8B-B14F-4D97-AF65-F5344CB8AC3E}">
        <p14:creationId xmlns:p14="http://schemas.microsoft.com/office/powerpoint/2010/main" val="40422773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E5BCAD-1B09-435E-A139-01ED0813B7A8}"/>
              </a:ext>
            </a:extLst>
          </p:cNvPr>
          <p:cNvSpPr>
            <a:spLocks noGrp="1"/>
          </p:cNvSpPr>
          <p:nvPr>
            <p:ph type="title"/>
          </p:nvPr>
        </p:nvSpPr>
        <p:spPr/>
        <p:txBody>
          <a:bodyPr/>
          <a:lstStyle/>
          <a:p>
            <a:r>
              <a:rPr lang="de-DE" dirty="0"/>
              <a:t>Schwerpunkt 34/36</a:t>
            </a:r>
          </a:p>
        </p:txBody>
      </p:sp>
      <p:sp>
        <p:nvSpPr>
          <p:cNvPr id="3" name="Inhaltsplatzhalter 2">
            <a:extLst>
              <a:ext uri="{FF2B5EF4-FFF2-40B4-BE49-F238E27FC236}">
                <a16:creationId xmlns:a16="http://schemas.microsoft.com/office/drawing/2014/main" id="{1381113A-9647-4136-96D7-9663057B0620}"/>
              </a:ext>
            </a:extLst>
          </p:cNvPr>
          <p:cNvSpPr>
            <a:spLocks noGrp="1"/>
          </p:cNvSpPr>
          <p:nvPr>
            <p:ph idx="1"/>
          </p:nvPr>
        </p:nvSpPr>
        <p:spPr>
          <a:xfrm>
            <a:off x="838200" y="1825624"/>
            <a:ext cx="10515600" cy="5032375"/>
          </a:xfrm>
        </p:spPr>
        <p:txBody>
          <a:bodyPr>
            <a:normAutofit fontScale="70000" lnSpcReduction="20000"/>
          </a:bodyPr>
          <a:lstStyle/>
          <a:p>
            <a:r>
              <a:rPr lang="de-DE" dirty="0"/>
              <a:t>1928 – 1935 </a:t>
            </a:r>
            <a:r>
              <a:rPr lang="de-DE" dirty="0">
                <a:highlight>
                  <a:srgbClr val="FFFF00"/>
                </a:highlight>
              </a:rPr>
              <a:t>P. </a:t>
            </a:r>
            <a:r>
              <a:rPr lang="de-DE" dirty="0" err="1">
                <a:highlight>
                  <a:srgbClr val="FFFF00"/>
                </a:highlight>
              </a:rPr>
              <a:t>J.v.Raalte</a:t>
            </a:r>
            <a:r>
              <a:rPr lang="de-DE" dirty="0">
                <a:highlight>
                  <a:srgbClr val="FFFF00"/>
                </a:highlight>
              </a:rPr>
              <a:t> </a:t>
            </a:r>
            <a:r>
              <a:rPr lang="de-DE" dirty="0"/>
              <a:t>in Laar, bis 1939 in </a:t>
            </a:r>
            <a:r>
              <a:rPr lang="de-DE" dirty="0" err="1"/>
              <a:t>Coev</a:t>
            </a:r>
            <a:r>
              <a:rPr lang="de-DE" dirty="0"/>
              <a:t>., 1940-45 Dachau</a:t>
            </a:r>
            <a:br>
              <a:rPr lang="de-DE" dirty="0"/>
            </a:br>
            <a:r>
              <a:rPr lang="de-DE" dirty="0"/>
              <a:t>       P. JE. Goudappel (24-35), P. </a:t>
            </a:r>
            <a:r>
              <a:rPr lang="de-DE" dirty="0" err="1"/>
              <a:t>G.Visee</a:t>
            </a:r>
            <a:r>
              <a:rPr lang="de-DE" dirty="0"/>
              <a:t> (36-42) in Emlichheim</a:t>
            </a:r>
          </a:p>
          <a:p>
            <a:r>
              <a:rPr lang="de-DE" dirty="0"/>
              <a:t>1934 </a:t>
            </a:r>
            <a:r>
              <a:rPr lang="de-DE" b="1" dirty="0">
                <a:highlight>
                  <a:srgbClr val="FFFF00"/>
                </a:highlight>
              </a:rPr>
              <a:t>Kundgebung</a:t>
            </a:r>
            <a:r>
              <a:rPr lang="de-DE" dirty="0">
                <a:highlight>
                  <a:srgbClr val="FFFF00"/>
                </a:highlight>
              </a:rPr>
              <a:t> der </a:t>
            </a:r>
            <a:r>
              <a:rPr lang="de-DE" b="1" u="sng" dirty="0">
                <a:highlight>
                  <a:srgbClr val="FFFF00"/>
                </a:highlight>
              </a:rPr>
              <a:t>AKD </a:t>
            </a:r>
            <a:r>
              <a:rPr lang="de-DE" dirty="0">
                <a:highlight>
                  <a:srgbClr val="FFFF00"/>
                </a:highlight>
              </a:rPr>
              <a:t>zur </a:t>
            </a:r>
            <a:r>
              <a:rPr lang="de-DE" dirty="0" err="1">
                <a:highlight>
                  <a:srgbClr val="FFFF00"/>
                </a:highlight>
              </a:rPr>
              <a:t>kirchl</a:t>
            </a:r>
            <a:r>
              <a:rPr lang="de-DE" dirty="0">
                <a:highlight>
                  <a:srgbClr val="FFFF00"/>
                </a:highlight>
              </a:rPr>
              <a:t>. Lage der Gegenwart (</a:t>
            </a:r>
            <a:r>
              <a:rPr lang="de-DE" dirty="0" err="1">
                <a:highlight>
                  <a:srgbClr val="FFFF00"/>
                </a:highlight>
              </a:rPr>
              <a:t>UuE</a:t>
            </a:r>
            <a:r>
              <a:rPr lang="de-DE" dirty="0">
                <a:highlight>
                  <a:srgbClr val="FFFF00"/>
                </a:highlight>
              </a:rPr>
              <a:t> 1988; </a:t>
            </a:r>
            <a:r>
              <a:rPr lang="de-DE" dirty="0" err="1">
                <a:highlight>
                  <a:srgbClr val="FFFF00"/>
                </a:highlight>
              </a:rPr>
              <a:t>Barm.Erkl</a:t>
            </a:r>
            <a:r>
              <a:rPr lang="de-DE" dirty="0">
                <a:highlight>
                  <a:srgbClr val="FFFF00"/>
                </a:highlight>
              </a:rPr>
              <a:t>.)</a:t>
            </a:r>
          </a:p>
          <a:p>
            <a:r>
              <a:rPr lang="de-DE" dirty="0"/>
              <a:t>1934-1937 </a:t>
            </a:r>
            <a:r>
              <a:rPr lang="de-DE" b="1" dirty="0">
                <a:highlight>
                  <a:srgbClr val="FFFF00"/>
                </a:highlight>
              </a:rPr>
              <a:t>Fahnenstreit, Sprachenstreit (1936 Kanzelabkündigung BK)</a:t>
            </a:r>
            <a:r>
              <a:rPr lang="de-DE" dirty="0"/>
              <a:t> </a:t>
            </a:r>
          </a:p>
          <a:p>
            <a:pPr marL="0" indent="0">
              <a:buNone/>
            </a:pPr>
            <a:r>
              <a:rPr lang="de-DE" i="1" dirty="0"/>
              <a:t>Ab 1.6.35//08.36 (bis Mai 1938) LR Hans-Hermann Rosenhagen , </a:t>
            </a:r>
            <a:r>
              <a:rPr lang="de-DE" i="1" dirty="0" err="1"/>
              <a:t>Nachf</a:t>
            </a:r>
            <a:r>
              <a:rPr lang="de-DE" i="1" dirty="0"/>
              <a:t>. V. Karl Otto Niemeyer)</a:t>
            </a:r>
          </a:p>
          <a:p>
            <a:r>
              <a:rPr lang="de-DE" dirty="0"/>
              <a:t>11.01.1936 Landrat Gr. </a:t>
            </a:r>
            <a:r>
              <a:rPr lang="de-DE" dirty="0" err="1"/>
              <a:t>Benth</a:t>
            </a:r>
            <a:r>
              <a:rPr lang="de-DE" dirty="0"/>
              <a:t>: </a:t>
            </a:r>
            <a:r>
              <a:rPr lang="de-DE" b="1" dirty="0">
                <a:highlight>
                  <a:srgbClr val="FFFF00"/>
                </a:highlight>
              </a:rPr>
              <a:t>Verbot der </a:t>
            </a:r>
            <a:r>
              <a:rPr lang="de-DE" b="1" dirty="0" err="1">
                <a:highlight>
                  <a:srgbClr val="FFFF00"/>
                </a:highlight>
              </a:rPr>
              <a:t>niederl</a:t>
            </a:r>
            <a:r>
              <a:rPr lang="de-DE" b="1" dirty="0">
                <a:highlight>
                  <a:srgbClr val="FFFF00"/>
                </a:highlight>
              </a:rPr>
              <a:t>. Sprache  </a:t>
            </a:r>
            <a:r>
              <a:rPr lang="de-DE" dirty="0">
                <a:highlight>
                  <a:srgbClr val="FFFF00"/>
                </a:highlight>
              </a:rPr>
              <a:t>(</a:t>
            </a:r>
            <a:r>
              <a:rPr lang="de-DE" dirty="0" err="1">
                <a:highlight>
                  <a:srgbClr val="FFFF00"/>
                </a:highlight>
              </a:rPr>
              <a:t>Nl</a:t>
            </a:r>
            <a:r>
              <a:rPr lang="de-DE" dirty="0">
                <a:highlight>
                  <a:srgbClr val="FFFF00"/>
                </a:highlight>
              </a:rPr>
              <a:t>. </a:t>
            </a:r>
            <a:r>
              <a:rPr lang="de-DE" dirty="0" err="1">
                <a:highlight>
                  <a:srgbClr val="FFFF00"/>
                </a:highlight>
              </a:rPr>
              <a:t>Außenminist</a:t>
            </a:r>
            <a:r>
              <a:rPr lang="de-DE" dirty="0">
                <a:highlight>
                  <a:srgbClr val="FFFF00"/>
                </a:highlight>
              </a:rPr>
              <a:t>.)</a:t>
            </a:r>
          </a:p>
          <a:p>
            <a:r>
              <a:rPr lang="de-DE" dirty="0"/>
              <a:t>10.02.1936  </a:t>
            </a:r>
            <a:r>
              <a:rPr lang="de-DE" dirty="0" err="1"/>
              <a:t>Emlichh</a:t>
            </a:r>
            <a:r>
              <a:rPr lang="de-DE" dirty="0"/>
              <a:t>. bei Prof. </a:t>
            </a:r>
            <a:r>
              <a:rPr lang="de-DE" dirty="0" err="1"/>
              <a:t>H.H.Kuyper</a:t>
            </a:r>
            <a:r>
              <a:rPr lang="de-DE" dirty="0">
                <a:highlight>
                  <a:srgbClr val="FFFF00"/>
                </a:highlight>
              </a:rPr>
              <a:t>, </a:t>
            </a:r>
            <a:r>
              <a:rPr lang="de-DE" b="1" dirty="0">
                <a:highlight>
                  <a:srgbClr val="FFFF00"/>
                </a:highlight>
              </a:rPr>
              <a:t>Fahnenstreit</a:t>
            </a:r>
            <a:r>
              <a:rPr lang="de-DE" dirty="0">
                <a:highlight>
                  <a:srgbClr val="FFFF00"/>
                </a:highlight>
              </a:rPr>
              <a:t>  </a:t>
            </a:r>
            <a:r>
              <a:rPr lang="de-DE" sz="1500" dirty="0"/>
              <a:t>Beratungen </a:t>
            </a:r>
            <a:r>
              <a:rPr lang="de-DE" sz="1500" dirty="0" err="1"/>
              <a:t>nl</a:t>
            </a:r>
            <a:r>
              <a:rPr lang="de-DE" sz="1500" dirty="0"/>
              <a:t>. MP </a:t>
            </a:r>
            <a:r>
              <a:rPr lang="de-DE" sz="1500" dirty="0" err="1"/>
              <a:t>Colijn</a:t>
            </a:r>
            <a:r>
              <a:rPr lang="de-DE" sz="1500" dirty="0"/>
              <a:t> u </a:t>
            </a:r>
            <a:r>
              <a:rPr lang="de-DE" sz="1500" dirty="0" err="1"/>
              <a:t>nl</a:t>
            </a:r>
            <a:r>
              <a:rPr lang="de-DE" sz="1500" dirty="0"/>
              <a:t>. </a:t>
            </a:r>
            <a:r>
              <a:rPr lang="de-DE" sz="1500" dirty="0" err="1"/>
              <a:t>Außenminist</a:t>
            </a:r>
            <a:r>
              <a:rPr lang="de-DE" sz="1500" dirty="0"/>
              <a:t>, </a:t>
            </a:r>
            <a:r>
              <a:rPr lang="de-DE" sz="1500" dirty="0" err="1"/>
              <a:t>Botsch</a:t>
            </a:r>
            <a:r>
              <a:rPr lang="de-DE" sz="1500" dirty="0"/>
              <a:t>. in Berlin</a:t>
            </a:r>
          </a:p>
          <a:p>
            <a:r>
              <a:rPr lang="de-DE" dirty="0"/>
              <a:t>04.05.1936 Gestapo </a:t>
            </a:r>
            <a:r>
              <a:rPr lang="de-DE" dirty="0" err="1"/>
              <a:t>Osnbr</a:t>
            </a:r>
            <a:r>
              <a:rPr lang="de-DE" dirty="0"/>
              <a:t>.: </a:t>
            </a:r>
            <a:r>
              <a:rPr lang="de-DE" b="1" dirty="0">
                <a:highlight>
                  <a:srgbClr val="FFFF00"/>
                </a:highlight>
              </a:rPr>
              <a:t>Planmäßige Überwachung </a:t>
            </a:r>
            <a:r>
              <a:rPr lang="de-DE" dirty="0"/>
              <a:t>aller Altref.</a:t>
            </a:r>
          </a:p>
          <a:p>
            <a:r>
              <a:rPr lang="de-DE" dirty="0"/>
              <a:t>24.07.1936 </a:t>
            </a:r>
            <a:r>
              <a:rPr lang="de-DE" dirty="0" err="1"/>
              <a:t>Reichsmin</a:t>
            </a:r>
            <a:r>
              <a:rPr lang="de-DE" dirty="0"/>
              <a:t>. Kirch. Angel. // </a:t>
            </a:r>
            <a:r>
              <a:rPr lang="de-DE" dirty="0" err="1"/>
              <a:t>Reichsmin</a:t>
            </a:r>
            <a:r>
              <a:rPr lang="de-DE" dirty="0"/>
              <a:t>. Volksaufklärung </a:t>
            </a:r>
            <a:r>
              <a:rPr lang="de-DE" sz="1400" dirty="0"/>
              <a:t>S 110</a:t>
            </a:r>
            <a:br>
              <a:rPr lang="de-DE" sz="1400" dirty="0"/>
            </a:br>
            <a:r>
              <a:rPr lang="de-DE" sz="1400" dirty="0"/>
              <a:t>     </a:t>
            </a:r>
            <a:r>
              <a:rPr lang="de-DE" sz="1800" dirty="0"/>
              <a:t>würden Schwierigkeiten in den Beziehungen zwischen Deutschland und Holland eintreten,</a:t>
            </a:r>
            <a:br>
              <a:rPr lang="de-DE" sz="1800" dirty="0"/>
            </a:br>
            <a:r>
              <a:rPr lang="de-DE" sz="1800" dirty="0"/>
              <a:t>      die zurzeit besser vermieden werden.    </a:t>
            </a:r>
            <a:br>
              <a:rPr lang="de-DE" sz="1800" dirty="0"/>
            </a:br>
            <a:r>
              <a:rPr lang="de-DE" sz="1800" dirty="0"/>
              <a:t>      KP Koopmann ERK: Altref. Gem. in </a:t>
            </a:r>
            <a:r>
              <a:rPr lang="de-DE" sz="1800" dirty="0" err="1"/>
              <a:t>polit</a:t>
            </a:r>
            <a:r>
              <a:rPr lang="de-DE" sz="1800" dirty="0"/>
              <a:t>. Hinsicht bisher zu Beanstandungen niemals Anlass gegeben</a:t>
            </a:r>
          </a:p>
          <a:p>
            <a:r>
              <a:rPr lang="de-DE" dirty="0"/>
              <a:t>Verbot DER GRENZBOTE    (3 Monate in 1937 wg. Art. g. </a:t>
            </a:r>
            <a:r>
              <a:rPr lang="de-DE" dirty="0" err="1"/>
              <a:t>Gem</a:t>
            </a:r>
            <a:r>
              <a:rPr lang="de-DE" dirty="0"/>
              <a:t>-schule) </a:t>
            </a:r>
            <a:r>
              <a:rPr lang="de-DE" dirty="0" err="1"/>
              <a:t>endg</a:t>
            </a:r>
            <a:r>
              <a:rPr lang="de-DE" dirty="0"/>
              <a:t>.: Juni 1941</a:t>
            </a:r>
          </a:p>
          <a:p>
            <a:r>
              <a:rPr lang="de-DE" dirty="0"/>
              <a:t>Verbot JÜNGLINGSBLATT  </a:t>
            </a:r>
            <a:r>
              <a:rPr lang="de-DE" u="sng" dirty="0">
                <a:highlight>
                  <a:srgbClr val="FFFF00"/>
                </a:highlight>
              </a:rPr>
              <a:t>angedroht</a:t>
            </a:r>
            <a:r>
              <a:rPr lang="de-DE" dirty="0"/>
              <a:t> Okt. 36, </a:t>
            </a:r>
            <a:r>
              <a:rPr lang="de-DE" dirty="0" err="1"/>
              <a:t>endg</a:t>
            </a:r>
            <a:r>
              <a:rPr lang="de-DE" dirty="0"/>
              <a:t>. ab Sept. 1939</a:t>
            </a:r>
          </a:p>
          <a:p>
            <a:r>
              <a:rPr lang="de-DE" dirty="0"/>
              <a:t>     Aug 1937 Verbot des </a:t>
            </a:r>
            <a:r>
              <a:rPr lang="de-DE" dirty="0" err="1"/>
              <a:t>niederl</a:t>
            </a:r>
            <a:r>
              <a:rPr lang="de-DE" dirty="0"/>
              <a:t>. Jünglingsblattes (</a:t>
            </a:r>
            <a:r>
              <a:rPr lang="de-DE" dirty="0" err="1"/>
              <a:t>Geref</a:t>
            </a:r>
            <a:r>
              <a:rPr lang="de-DE" dirty="0"/>
              <a:t>. </a:t>
            </a:r>
            <a:r>
              <a:rPr lang="de-DE" dirty="0" err="1"/>
              <a:t>Jongelingsblad</a:t>
            </a:r>
            <a:r>
              <a:rPr lang="de-DE" dirty="0"/>
              <a:t>) - Devisenschmuggel</a:t>
            </a:r>
          </a:p>
          <a:p>
            <a:r>
              <a:rPr lang="de-DE" dirty="0"/>
              <a:t>     Aug. 1938 </a:t>
            </a:r>
            <a:r>
              <a:rPr lang="de-DE" dirty="0" err="1"/>
              <a:t>vollst</a:t>
            </a:r>
            <a:r>
              <a:rPr lang="de-DE" dirty="0"/>
              <a:t>. Verbot des NL im EAK Godi (</a:t>
            </a:r>
            <a:r>
              <a:rPr lang="de-DE" dirty="0" err="1"/>
              <a:t>Nl</a:t>
            </a:r>
            <a:r>
              <a:rPr lang="de-DE" dirty="0"/>
              <a:t> Konsul in </a:t>
            </a:r>
            <a:r>
              <a:rPr lang="de-DE" dirty="0" err="1"/>
              <a:t>Benth</a:t>
            </a:r>
            <a:r>
              <a:rPr lang="de-DE" dirty="0"/>
              <a:t>. Prot. am 3. u 12.01.1938)</a:t>
            </a:r>
          </a:p>
          <a:p>
            <a:endParaRPr lang="de-DE" sz="1800" dirty="0"/>
          </a:p>
          <a:p>
            <a:endParaRPr lang="de-DE" dirty="0"/>
          </a:p>
        </p:txBody>
      </p:sp>
      <p:pic>
        <p:nvPicPr>
          <p:cNvPr id="4" name="Grafik 3">
            <a:extLst>
              <a:ext uri="{FF2B5EF4-FFF2-40B4-BE49-F238E27FC236}">
                <a16:creationId xmlns:a16="http://schemas.microsoft.com/office/drawing/2014/main" id="{7DBE9E8B-ED61-43BE-A9D6-D4BC94343787}"/>
              </a:ext>
            </a:extLst>
          </p:cNvPr>
          <p:cNvPicPr>
            <a:picLocks noChangeAspect="1"/>
          </p:cNvPicPr>
          <p:nvPr/>
        </p:nvPicPr>
        <p:blipFill>
          <a:blip r:embed="rId2"/>
          <a:stretch>
            <a:fillRect/>
          </a:stretch>
        </p:blipFill>
        <p:spPr>
          <a:xfrm>
            <a:off x="5669280" y="210701"/>
            <a:ext cx="5038244" cy="1634409"/>
          </a:xfrm>
          <a:prstGeom prst="rect">
            <a:avLst/>
          </a:prstGeom>
        </p:spPr>
      </p:pic>
    </p:spTree>
    <p:extLst>
      <p:ext uri="{BB962C8B-B14F-4D97-AF65-F5344CB8AC3E}">
        <p14:creationId xmlns:p14="http://schemas.microsoft.com/office/powerpoint/2010/main" val="211364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C18058-55DE-4DE9-899A-03C86DC2DAF2}"/>
              </a:ext>
            </a:extLst>
          </p:cNvPr>
          <p:cNvSpPr>
            <a:spLocks noGrp="1"/>
          </p:cNvSpPr>
          <p:nvPr>
            <p:ph type="title"/>
          </p:nvPr>
        </p:nvSpPr>
        <p:spPr/>
        <p:txBody>
          <a:bodyPr>
            <a:noAutofit/>
          </a:bodyPr>
          <a:lstStyle/>
          <a:p>
            <a:r>
              <a:rPr lang="de-DE" sz="3200" b="1" dirty="0"/>
              <a:t>Archiv EAK, </a:t>
            </a:r>
            <a:r>
              <a:rPr lang="de-DE" sz="3200" b="1" dirty="0">
                <a:highlight>
                  <a:srgbClr val="FFFF00"/>
                </a:highlight>
              </a:rPr>
              <a:t>Akte NS-Zeit </a:t>
            </a:r>
            <a:r>
              <a:rPr lang="de-DE" sz="3200" b="1" dirty="0"/>
              <a:t>vom Landkreis via Jan Vennekate um 1955 an Pastor Lankamp Uelsen, (lagen dort im Tresor)</a:t>
            </a:r>
            <a:br>
              <a:rPr lang="de-DE" sz="3200" b="1" dirty="0"/>
            </a:br>
            <a:r>
              <a:rPr lang="de-DE" sz="3200" b="1" dirty="0"/>
              <a:t>Etwa 230 S. Originaldokumente und 200 S. Anhang,</a:t>
            </a:r>
          </a:p>
        </p:txBody>
      </p:sp>
      <p:sp>
        <p:nvSpPr>
          <p:cNvPr id="3" name="Inhaltsplatzhalter 2">
            <a:extLst>
              <a:ext uri="{FF2B5EF4-FFF2-40B4-BE49-F238E27FC236}">
                <a16:creationId xmlns:a16="http://schemas.microsoft.com/office/drawing/2014/main" id="{8345D781-95A9-44E6-8F89-DA68B7301873}"/>
              </a:ext>
            </a:extLst>
          </p:cNvPr>
          <p:cNvSpPr>
            <a:spLocks noGrp="1"/>
          </p:cNvSpPr>
          <p:nvPr>
            <p:ph idx="1"/>
          </p:nvPr>
        </p:nvSpPr>
        <p:spPr/>
        <p:txBody>
          <a:bodyPr/>
          <a:lstStyle/>
          <a:p>
            <a:endParaRPr lang="de-DE" dirty="0"/>
          </a:p>
        </p:txBody>
      </p:sp>
      <p:pic>
        <p:nvPicPr>
          <p:cNvPr id="4" name="Grafik 3">
            <a:extLst>
              <a:ext uri="{FF2B5EF4-FFF2-40B4-BE49-F238E27FC236}">
                <a16:creationId xmlns:a16="http://schemas.microsoft.com/office/drawing/2014/main" id="{9270B71F-80A5-47D1-95F6-43B2FDAE5FB2}"/>
              </a:ext>
            </a:extLst>
          </p:cNvPr>
          <p:cNvPicPr>
            <a:picLocks noChangeAspect="1"/>
          </p:cNvPicPr>
          <p:nvPr/>
        </p:nvPicPr>
        <p:blipFill>
          <a:blip r:embed="rId2"/>
          <a:stretch>
            <a:fillRect/>
          </a:stretch>
        </p:blipFill>
        <p:spPr>
          <a:xfrm>
            <a:off x="220642" y="1825625"/>
            <a:ext cx="11750716" cy="4768237"/>
          </a:xfrm>
          <a:prstGeom prst="rect">
            <a:avLst/>
          </a:prstGeom>
        </p:spPr>
      </p:pic>
    </p:spTree>
    <p:extLst>
      <p:ext uri="{BB962C8B-B14F-4D97-AF65-F5344CB8AC3E}">
        <p14:creationId xmlns:p14="http://schemas.microsoft.com/office/powerpoint/2010/main" val="11283066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714F1B-D16F-4178-8E66-B17A751885A6}"/>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8C33B81D-1646-49DD-9488-D1F3E888E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84401" y="256798"/>
            <a:ext cx="6781800" cy="6492081"/>
          </a:xfrm>
        </p:spPr>
      </p:pic>
    </p:spTree>
    <p:extLst>
      <p:ext uri="{BB962C8B-B14F-4D97-AF65-F5344CB8AC3E}">
        <p14:creationId xmlns:p14="http://schemas.microsoft.com/office/powerpoint/2010/main" val="3650032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7C7E9E-30D3-4724-8324-7D62D9D701D6}"/>
              </a:ext>
            </a:extLst>
          </p:cNvPr>
          <p:cNvSpPr>
            <a:spLocks noGrp="1"/>
          </p:cNvSpPr>
          <p:nvPr>
            <p:ph type="title"/>
          </p:nvPr>
        </p:nvSpPr>
        <p:spPr/>
        <p:txBody>
          <a:bodyPr/>
          <a:lstStyle/>
          <a:p>
            <a:r>
              <a:rPr lang="de-DE" dirty="0"/>
              <a:t>Contra : G. Schrovenwever an </a:t>
            </a:r>
            <a:r>
              <a:rPr lang="de-DE" dirty="0" err="1"/>
              <a:t>Diekj</a:t>
            </a:r>
            <a:r>
              <a:rPr lang="de-DE" dirty="0"/>
              <a:t>. 7.4.1932</a:t>
            </a:r>
          </a:p>
        </p:txBody>
      </p:sp>
      <p:sp>
        <p:nvSpPr>
          <p:cNvPr id="3" name="Inhaltsplatzhalter 2">
            <a:extLst>
              <a:ext uri="{FF2B5EF4-FFF2-40B4-BE49-F238E27FC236}">
                <a16:creationId xmlns:a16="http://schemas.microsoft.com/office/drawing/2014/main" id="{03B7A5C7-9572-40AD-87C0-11AACBB734D4}"/>
              </a:ext>
            </a:extLst>
          </p:cNvPr>
          <p:cNvSpPr>
            <a:spLocks noGrp="1"/>
          </p:cNvSpPr>
          <p:nvPr>
            <p:ph idx="1"/>
          </p:nvPr>
        </p:nvSpPr>
        <p:spPr/>
        <p:txBody>
          <a:bodyPr/>
          <a:lstStyle/>
          <a:p>
            <a:endParaRPr lang="de-DE"/>
          </a:p>
        </p:txBody>
      </p:sp>
      <p:sp>
        <p:nvSpPr>
          <p:cNvPr id="4" name="Rechteck 3">
            <a:extLst>
              <a:ext uri="{FF2B5EF4-FFF2-40B4-BE49-F238E27FC236}">
                <a16:creationId xmlns:a16="http://schemas.microsoft.com/office/drawing/2014/main" id="{AFC6C80D-FD4D-42B9-B534-FA15999414D1}"/>
              </a:ext>
            </a:extLst>
          </p:cNvPr>
          <p:cNvSpPr/>
          <p:nvPr/>
        </p:nvSpPr>
        <p:spPr>
          <a:xfrm>
            <a:off x="572386" y="1614272"/>
            <a:ext cx="11047228" cy="4321376"/>
          </a:xfrm>
          <a:prstGeom prst="rect">
            <a:avLst/>
          </a:prstGeom>
        </p:spPr>
        <p:txBody>
          <a:bodyPr wrap="square">
            <a:spAutoFit/>
          </a:bodyPr>
          <a:lstStyle/>
          <a:p>
            <a:pPr>
              <a:lnSpc>
                <a:spcPct val="107000"/>
              </a:lnSpc>
              <a:spcAft>
                <a:spcPts val="800"/>
              </a:spcAft>
            </a:pPr>
            <a:r>
              <a:rPr lang="de-DE" sz="2800" b="1" dirty="0">
                <a:latin typeface="Times New Roman" panose="02020603050405020304" pitchFamily="18" charset="0"/>
                <a:ea typeface="Calibri" panose="020F0502020204030204" pitchFamily="34" charset="0"/>
                <a:cs typeface="Times New Roman" panose="02020603050405020304" pitchFamily="18" charset="0"/>
              </a:rPr>
              <a:t>Es handelt sich nicht mehr um Parteien, sondern um Lebens- und Weltanschauungen. Die Rassentheorie wird hier so stark betrieben, äußerlich gegen die Juden, welche uns betrogen haben oder betrügen, aber der Kampf geht nicht um den Juden oder das Judentum, sondern um Gott. Es wird die Germanische Rasse oder die Reinheit des Blutes anstelle Gottes gesetzt</a:t>
            </a:r>
            <a:r>
              <a:rPr lang="de-DE" sz="28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de-DE" sz="2800" b="1" dirty="0">
                <a:latin typeface="Times New Roman" panose="02020603050405020304" pitchFamily="18" charset="0"/>
                <a:ea typeface="Calibri" panose="020F0502020204030204" pitchFamily="34" charset="0"/>
              </a:rPr>
              <a:t>Genannte </a:t>
            </a:r>
            <a:r>
              <a:rPr lang="de-DE" sz="2800" b="1" dirty="0">
                <a:highlight>
                  <a:srgbClr val="FFFF00"/>
                </a:highlight>
                <a:latin typeface="Times New Roman" panose="02020603050405020304" pitchFamily="18" charset="0"/>
                <a:ea typeface="Calibri" panose="020F0502020204030204" pitchFamily="34" charset="0"/>
              </a:rPr>
              <a:t>Richtung ist also eine Antichristliche</a:t>
            </a:r>
            <a:r>
              <a:rPr lang="de-DE" sz="2800" b="1" dirty="0">
                <a:latin typeface="Times New Roman" panose="02020603050405020304" pitchFamily="18" charset="0"/>
                <a:ea typeface="Calibri" panose="020F0502020204030204" pitchFamily="34" charset="0"/>
              </a:rPr>
              <a:t>, und doch gehen noch Glieder unserer Gemeinde mit ihr, </a:t>
            </a:r>
            <a:r>
              <a:rPr lang="de-DE" sz="2800" b="1" dirty="0">
                <a:highlight>
                  <a:srgbClr val="FFFF00"/>
                </a:highlight>
                <a:latin typeface="Times New Roman" panose="02020603050405020304" pitchFamily="18" charset="0"/>
                <a:ea typeface="Calibri" panose="020F0502020204030204" pitchFamily="34" charset="0"/>
              </a:rPr>
              <a:t>wohl für (die) Bekämpfung des russischen Bolschewismus. </a:t>
            </a:r>
            <a:endParaRPr lang="de-DE" sz="2800" b="1" dirty="0">
              <a:highlight>
                <a:srgbClr val="FFFF00"/>
              </a:highlight>
            </a:endParaRPr>
          </a:p>
        </p:txBody>
      </p:sp>
    </p:spTree>
    <p:extLst>
      <p:ext uri="{BB962C8B-B14F-4D97-AF65-F5344CB8AC3E}">
        <p14:creationId xmlns:p14="http://schemas.microsoft.com/office/powerpoint/2010/main" val="721008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9CBF5A-6CD9-4498-815A-5F2CCFCB1BE4}"/>
              </a:ext>
            </a:extLst>
          </p:cNvPr>
          <p:cNvSpPr>
            <a:spLocks noGrp="1"/>
          </p:cNvSpPr>
          <p:nvPr>
            <p:ph type="title"/>
          </p:nvPr>
        </p:nvSpPr>
        <p:spPr>
          <a:xfrm>
            <a:off x="666308" y="-100843"/>
            <a:ext cx="11144693" cy="1325563"/>
          </a:xfrm>
        </p:spPr>
        <p:txBody>
          <a:bodyPr/>
          <a:lstStyle/>
          <a:p>
            <a:pPr algn="r"/>
            <a:r>
              <a:rPr lang="de-DE" dirty="0"/>
              <a:t>Pro Hensen an Diekjakobs</a:t>
            </a:r>
          </a:p>
        </p:txBody>
      </p:sp>
      <p:sp>
        <p:nvSpPr>
          <p:cNvPr id="3" name="Inhaltsplatzhalter 2">
            <a:extLst>
              <a:ext uri="{FF2B5EF4-FFF2-40B4-BE49-F238E27FC236}">
                <a16:creationId xmlns:a16="http://schemas.microsoft.com/office/drawing/2014/main" id="{A47C994F-0658-4C57-A5AA-A50A5E18A384}"/>
              </a:ext>
            </a:extLst>
          </p:cNvPr>
          <p:cNvSpPr>
            <a:spLocks noGrp="1"/>
          </p:cNvSpPr>
          <p:nvPr>
            <p:ph idx="1"/>
          </p:nvPr>
        </p:nvSpPr>
        <p:spPr/>
        <p:txBody>
          <a:bodyPr/>
          <a:lstStyle/>
          <a:p>
            <a:endParaRPr lang="de-DE"/>
          </a:p>
        </p:txBody>
      </p:sp>
      <p:sp>
        <p:nvSpPr>
          <p:cNvPr id="4" name="Rechteck 3">
            <a:extLst>
              <a:ext uri="{FF2B5EF4-FFF2-40B4-BE49-F238E27FC236}">
                <a16:creationId xmlns:a16="http://schemas.microsoft.com/office/drawing/2014/main" id="{AD9BB701-295F-4AEE-A3F0-4346127BAAA9}"/>
              </a:ext>
            </a:extLst>
          </p:cNvPr>
          <p:cNvSpPr/>
          <p:nvPr/>
        </p:nvSpPr>
        <p:spPr>
          <a:xfrm>
            <a:off x="364166" y="322595"/>
            <a:ext cx="11748976" cy="5938870"/>
          </a:xfrm>
          <a:prstGeom prst="rect">
            <a:avLst/>
          </a:prstGeom>
        </p:spPr>
        <p:txBody>
          <a:bodyPr wrap="square">
            <a:spAutoFit/>
          </a:bodyPr>
          <a:lstStyle/>
          <a:p>
            <a:pPr>
              <a:lnSpc>
                <a:spcPct val="107000"/>
              </a:lnSpc>
              <a:spcAft>
                <a:spcPts val="800"/>
              </a:spcAft>
            </a:pPr>
            <a:r>
              <a:rPr lang="de-DE" b="1" dirty="0">
                <a:latin typeface="Times New Roman" panose="02020603050405020304" pitchFamily="18" charset="0"/>
                <a:ea typeface="Times New Roman" panose="02020603050405020304" pitchFamily="18" charset="0"/>
                <a:cs typeface="Times New Roman" panose="02020603050405020304" pitchFamily="18" charset="0"/>
              </a:rPr>
              <a:t>Hindrik Jan / Heinrich Hensen </a:t>
            </a:r>
            <a:r>
              <a:rPr lang="de-DE" sz="3200" b="1" dirty="0">
                <a:latin typeface="Times New Roman" panose="02020603050405020304" pitchFamily="18" charset="0"/>
                <a:ea typeface="Times New Roman" panose="02020603050405020304" pitchFamily="18" charset="0"/>
                <a:cs typeface="Times New Roman" panose="02020603050405020304" pitchFamily="18" charset="0"/>
              </a:rPr>
              <a:t>28.12.1935</a:t>
            </a:r>
            <a:endParaRPr lang="de-DE"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de-DE" dirty="0">
                <a:latin typeface="Times New Roman" panose="02020603050405020304" pitchFamily="18" charset="0"/>
                <a:ea typeface="Times New Roman" panose="02020603050405020304" pitchFamily="18" charset="0"/>
                <a:cs typeface="Times New Roman" panose="02020603050405020304" pitchFamily="18" charset="0"/>
              </a:rPr>
              <a:t> </a:t>
            </a:r>
            <a:endParaRPr lang="de-DE"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de-DE" sz="2400" b="1" dirty="0">
                <a:latin typeface="Times New Roman" panose="02020603050405020304" pitchFamily="18" charset="0"/>
                <a:ea typeface="Times New Roman" panose="02020603050405020304" pitchFamily="18" charset="0"/>
                <a:cs typeface="Times New Roman" panose="02020603050405020304" pitchFamily="18" charset="0"/>
              </a:rPr>
              <a:t>Jetzt müsstest du nach Deutschland kommen. Du würdest es nicht wiedererkennen. Unsere Luftwaffe steht der englischen nichts nach. Unsere Wehrmacht ist mit den modernsten Mitteln ausgerüstet</a:t>
            </a:r>
            <a:r>
              <a:rPr lang="de-DE" sz="24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400" b="1"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Natürlich können unsere Gegner das nicht sehen, (sondern) eher?? die Hetze der (jüdischen) Presse. Jungs, lasst euch euer Deutschtum nicht verübeln!</a:t>
            </a:r>
            <a:r>
              <a:rPr lang="de-DE" sz="2400" b="1" dirty="0">
                <a:latin typeface="Times New Roman" panose="02020603050405020304" pitchFamily="18" charset="0"/>
                <a:ea typeface="Times New Roman" panose="02020603050405020304" pitchFamily="18" charset="0"/>
                <a:cs typeface="Times New Roman" panose="02020603050405020304" pitchFamily="18" charset="0"/>
              </a:rPr>
              <a:t> Der „Volksbund für das Deutschtum im Ausland“ (V.D.A) wirbt um euch. Er sammelt hier die Adressen der Ausgewanderten, um euch deutsche Zeitungen usf. zukommen zu lassen. </a:t>
            </a:r>
            <a:endParaRPr lang="de-DE"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de-DE" sz="2400" b="1"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Glaubt nicht mehr als 1/10 von dem, was die Zeitungen über die Judenfrage und den Kirchenkampf schreiben, dann glaubt ihr genug. </a:t>
            </a:r>
            <a:r>
              <a:rPr lang="de-DE" sz="2400" b="1" dirty="0">
                <a:latin typeface="Times New Roman" panose="02020603050405020304" pitchFamily="18" charset="0"/>
                <a:ea typeface="Times New Roman" panose="02020603050405020304" pitchFamily="18" charset="0"/>
                <a:cs typeface="Times New Roman" panose="02020603050405020304" pitchFamily="18" charset="0"/>
              </a:rPr>
              <a:t>Wir sind auch nicht blind den Mängeln in Deutschland gegenüber. Es ist eine gewisse Knappheit an Schweinefleisch und Butter eingetreten. Aber alles ist so einwandfrei geregelt, dass Preissteigerungen, Hamstereien usf. ausgeschlossen sind. </a:t>
            </a:r>
            <a:r>
              <a:rPr lang="de-DE" sz="2400" b="1"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Hunger braucht niemand zu leiden. </a:t>
            </a:r>
            <a:endParaRPr lang="de-DE" sz="24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5197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59A97D-8A16-4575-8E6D-9936D1D890A3}"/>
              </a:ext>
            </a:extLst>
          </p:cNvPr>
          <p:cNvSpPr>
            <a:spLocks noGrp="1"/>
          </p:cNvSpPr>
          <p:nvPr>
            <p:ph type="title"/>
          </p:nvPr>
        </p:nvSpPr>
        <p:spPr>
          <a:xfrm>
            <a:off x="301752" y="365125"/>
            <a:ext cx="11052048" cy="1325563"/>
          </a:xfrm>
        </p:spPr>
        <p:txBody>
          <a:bodyPr/>
          <a:lstStyle/>
          <a:p>
            <a:r>
              <a:rPr lang="de-DE" dirty="0"/>
              <a:t>Kundgebung</a:t>
            </a:r>
            <a:br>
              <a:rPr lang="de-DE" dirty="0"/>
            </a:br>
            <a:endParaRPr lang="de-DE" dirty="0"/>
          </a:p>
        </p:txBody>
      </p:sp>
      <p:sp>
        <p:nvSpPr>
          <p:cNvPr id="3" name="Inhaltsplatzhalter 2">
            <a:extLst>
              <a:ext uri="{FF2B5EF4-FFF2-40B4-BE49-F238E27FC236}">
                <a16:creationId xmlns:a16="http://schemas.microsoft.com/office/drawing/2014/main" id="{7FD4FCDF-645F-4A1C-92F9-B4FAD56B92BB}"/>
              </a:ext>
            </a:extLst>
          </p:cNvPr>
          <p:cNvSpPr>
            <a:spLocks noGrp="1"/>
          </p:cNvSpPr>
          <p:nvPr>
            <p:ph idx="1"/>
          </p:nvPr>
        </p:nvSpPr>
        <p:spPr>
          <a:xfrm>
            <a:off x="172278" y="1825625"/>
            <a:ext cx="3326295" cy="4351338"/>
          </a:xfrm>
        </p:spPr>
        <p:txBody>
          <a:bodyPr>
            <a:normAutofit fontScale="92500" lnSpcReduction="20000"/>
          </a:bodyPr>
          <a:lstStyle/>
          <a:p>
            <a:r>
              <a:rPr lang="de-DE" dirty="0">
                <a:highlight>
                  <a:srgbClr val="FFFF00"/>
                </a:highlight>
              </a:rPr>
              <a:t>Auftrag Synode vom 06.12.1933</a:t>
            </a:r>
          </a:p>
          <a:p>
            <a:r>
              <a:rPr lang="de-DE" dirty="0">
                <a:highlight>
                  <a:srgbClr val="FFFF00"/>
                </a:highlight>
              </a:rPr>
              <a:t>Erschien </a:t>
            </a:r>
            <a:r>
              <a:rPr lang="de-DE" i="1" dirty="0">
                <a:highlight>
                  <a:srgbClr val="FFFF00"/>
                </a:highlight>
              </a:rPr>
              <a:t>Jan. o. Febr. 1934</a:t>
            </a:r>
            <a:r>
              <a:rPr lang="de-DE" dirty="0">
                <a:highlight>
                  <a:srgbClr val="FFFF00"/>
                </a:highlight>
              </a:rPr>
              <a:t>,     4.000 Ex.</a:t>
            </a:r>
          </a:p>
          <a:p>
            <a:r>
              <a:rPr lang="de-DE" dirty="0"/>
              <a:t>Der Ruf der Nazis nach Zucht ist nicht schriftgemäß. </a:t>
            </a:r>
            <a:br>
              <a:rPr lang="de-DE" dirty="0"/>
            </a:br>
            <a:r>
              <a:rPr lang="de-DE" dirty="0"/>
              <a:t>Es ist ein Ruf um nationales Erwachen. </a:t>
            </a:r>
            <a:br>
              <a:rPr lang="de-DE" dirty="0"/>
            </a:br>
            <a:r>
              <a:rPr lang="de-DE" dirty="0"/>
              <a:t>Dies führt zur Vergötterung von Menschen. </a:t>
            </a:r>
            <a:r>
              <a:rPr lang="de-DE" b="1" dirty="0"/>
              <a:t>Werdet freikirchlich wie wir!</a:t>
            </a:r>
            <a:br>
              <a:rPr lang="de-DE" b="1" dirty="0"/>
            </a:br>
            <a:r>
              <a:rPr lang="de-DE" b="1" dirty="0"/>
              <a:t>Sonntagsheiligung!</a:t>
            </a:r>
          </a:p>
        </p:txBody>
      </p:sp>
      <p:pic>
        <p:nvPicPr>
          <p:cNvPr id="4" name="Grafik 3">
            <a:extLst>
              <a:ext uri="{FF2B5EF4-FFF2-40B4-BE49-F238E27FC236}">
                <a16:creationId xmlns:a16="http://schemas.microsoft.com/office/drawing/2014/main" id="{A6F6EF04-0115-46B4-8ACA-712EE32CE743}"/>
              </a:ext>
            </a:extLst>
          </p:cNvPr>
          <p:cNvPicPr>
            <a:picLocks noChangeAspect="1"/>
          </p:cNvPicPr>
          <p:nvPr/>
        </p:nvPicPr>
        <p:blipFill>
          <a:blip r:embed="rId2"/>
          <a:stretch>
            <a:fillRect/>
          </a:stretch>
        </p:blipFill>
        <p:spPr>
          <a:xfrm>
            <a:off x="3594926" y="101219"/>
            <a:ext cx="8496995" cy="6391656"/>
          </a:xfrm>
          <a:prstGeom prst="rect">
            <a:avLst/>
          </a:prstGeom>
        </p:spPr>
      </p:pic>
      <p:pic>
        <p:nvPicPr>
          <p:cNvPr id="5" name="Grafik 4">
            <a:extLst>
              <a:ext uri="{FF2B5EF4-FFF2-40B4-BE49-F238E27FC236}">
                <a16:creationId xmlns:a16="http://schemas.microsoft.com/office/drawing/2014/main" id="{F61C6F26-4124-4D76-A57D-BAC6C2A51E35}"/>
              </a:ext>
            </a:extLst>
          </p:cNvPr>
          <p:cNvPicPr>
            <a:picLocks noChangeAspect="1"/>
          </p:cNvPicPr>
          <p:nvPr/>
        </p:nvPicPr>
        <p:blipFill>
          <a:blip r:embed="rId3"/>
          <a:stretch>
            <a:fillRect/>
          </a:stretch>
        </p:blipFill>
        <p:spPr>
          <a:xfrm>
            <a:off x="172278" y="1027906"/>
            <a:ext cx="12001098" cy="662782"/>
          </a:xfrm>
          <a:prstGeom prst="rect">
            <a:avLst/>
          </a:prstGeom>
        </p:spPr>
      </p:pic>
    </p:spTree>
    <p:extLst>
      <p:ext uri="{BB962C8B-B14F-4D97-AF65-F5344CB8AC3E}">
        <p14:creationId xmlns:p14="http://schemas.microsoft.com/office/powerpoint/2010/main" val="213632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0F0C0D-2922-441E-AE70-C3D4A1B8224C}"/>
              </a:ext>
            </a:extLst>
          </p:cNvPr>
          <p:cNvSpPr>
            <a:spLocks noGrp="1"/>
          </p:cNvSpPr>
          <p:nvPr>
            <p:ph type="title"/>
          </p:nvPr>
        </p:nvSpPr>
        <p:spPr>
          <a:xfrm>
            <a:off x="848141" y="53699"/>
            <a:ext cx="10515600" cy="860701"/>
          </a:xfrm>
        </p:spPr>
        <p:txBody>
          <a:bodyPr/>
          <a:lstStyle/>
          <a:p>
            <a:r>
              <a:rPr lang="de-DE" dirty="0"/>
              <a:t>NS-Zeit verkürzt: </a:t>
            </a:r>
            <a:r>
              <a:rPr lang="de-DE" b="1" dirty="0"/>
              <a:t>1934 - 1937</a:t>
            </a:r>
          </a:p>
        </p:txBody>
      </p:sp>
      <p:sp>
        <p:nvSpPr>
          <p:cNvPr id="3" name="Inhaltsplatzhalter 2">
            <a:extLst>
              <a:ext uri="{FF2B5EF4-FFF2-40B4-BE49-F238E27FC236}">
                <a16:creationId xmlns:a16="http://schemas.microsoft.com/office/drawing/2014/main" id="{CB54EF11-325F-438C-A6E5-7A47FA5E22A4}"/>
              </a:ext>
            </a:extLst>
          </p:cNvPr>
          <p:cNvSpPr>
            <a:spLocks noGrp="1"/>
          </p:cNvSpPr>
          <p:nvPr>
            <p:ph idx="1"/>
          </p:nvPr>
        </p:nvSpPr>
        <p:spPr>
          <a:xfrm>
            <a:off x="838200" y="774700"/>
            <a:ext cx="6912935" cy="5923812"/>
          </a:xfrm>
        </p:spPr>
        <p:txBody>
          <a:bodyPr>
            <a:normAutofit fontScale="92500" lnSpcReduction="10000"/>
          </a:bodyPr>
          <a:lstStyle/>
          <a:p>
            <a:r>
              <a:rPr lang="de-DE" b="1" dirty="0">
                <a:highlight>
                  <a:srgbClr val="FFFF00"/>
                </a:highlight>
              </a:rPr>
              <a:t>8 Landräte</a:t>
            </a:r>
            <a:r>
              <a:rPr lang="de-DE" dirty="0"/>
              <a:t>: Dr. Gerhard </a:t>
            </a:r>
            <a:r>
              <a:rPr lang="de-DE" b="1" dirty="0"/>
              <a:t>Scheffler</a:t>
            </a:r>
            <a:r>
              <a:rPr lang="de-DE" dirty="0"/>
              <a:t> (1894-1977)</a:t>
            </a:r>
            <a:br>
              <a:rPr lang="de-DE" dirty="0"/>
            </a:br>
            <a:r>
              <a:rPr lang="de-DE" dirty="0">
                <a:highlight>
                  <a:srgbClr val="FFFF00"/>
                </a:highlight>
              </a:rPr>
              <a:t>1933-1945 </a:t>
            </a:r>
            <a:r>
              <a:rPr lang="de-DE" dirty="0"/>
              <a:t>		LR 1931 – Mai 1933</a:t>
            </a:r>
            <a:br>
              <a:rPr lang="de-DE" dirty="0"/>
            </a:br>
            <a:r>
              <a:rPr lang="de-DE" dirty="0"/>
              <a:t>  		Otto Karl </a:t>
            </a:r>
            <a:r>
              <a:rPr lang="de-DE" b="1" dirty="0"/>
              <a:t>Niemeyer</a:t>
            </a:r>
            <a:r>
              <a:rPr lang="de-DE" dirty="0"/>
              <a:t> (1891- n. 1971)</a:t>
            </a:r>
            <a:br>
              <a:rPr lang="de-DE" dirty="0"/>
            </a:br>
            <a:r>
              <a:rPr lang="de-DE" dirty="0"/>
              <a:t>			LR 1933-1935 (einst. Ruhest.)</a:t>
            </a:r>
            <a:br>
              <a:rPr lang="de-DE" dirty="0"/>
            </a:br>
            <a:r>
              <a:rPr lang="de-DE" dirty="0"/>
              <a:t>   		</a:t>
            </a:r>
            <a:r>
              <a:rPr lang="de-DE" dirty="0">
                <a:highlight>
                  <a:srgbClr val="FFFF00"/>
                </a:highlight>
              </a:rPr>
              <a:t>Hans Hermann </a:t>
            </a:r>
            <a:r>
              <a:rPr lang="de-DE" b="1" dirty="0">
                <a:highlight>
                  <a:srgbClr val="FFFF00"/>
                </a:highlight>
              </a:rPr>
              <a:t>Rosenhagen</a:t>
            </a:r>
            <a:r>
              <a:rPr lang="de-DE" dirty="0">
                <a:highlight>
                  <a:srgbClr val="FFFF00"/>
                </a:highlight>
              </a:rPr>
              <a:t> </a:t>
            </a:r>
            <a:br>
              <a:rPr lang="de-DE" dirty="0">
                <a:highlight>
                  <a:srgbClr val="FFFF00"/>
                </a:highlight>
              </a:rPr>
            </a:br>
            <a:r>
              <a:rPr lang="de-DE" dirty="0"/>
              <a:t> 		</a:t>
            </a:r>
            <a:r>
              <a:rPr lang="de-DE" dirty="0">
                <a:highlight>
                  <a:srgbClr val="FFFF00"/>
                </a:highlight>
              </a:rPr>
              <a:t>  Juni 35- Mai 38 verhaftet</a:t>
            </a:r>
            <a:br>
              <a:rPr lang="de-DE" dirty="0">
                <a:highlight>
                  <a:srgbClr val="FFFF00"/>
                </a:highlight>
              </a:rPr>
            </a:br>
            <a:r>
              <a:rPr lang="de-DE" dirty="0"/>
              <a:t>		Hans </a:t>
            </a:r>
            <a:r>
              <a:rPr lang="de-DE" b="1" dirty="0" err="1"/>
              <a:t>Blendermann</a:t>
            </a:r>
            <a:r>
              <a:rPr lang="de-DE" dirty="0"/>
              <a:t> 38 Vertr.</a:t>
            </a:r>
            <a:br>
              <a:rPr lang="de-DE" dirty="0"/>
            </a:br>
            <a:r>
              <a:rPr lang="de-DE" dirty="0"/>
              <a:t>		Dr. Franz Mückley 38-42</a:t>
            </a:r>
            <a:br>
              <a:rPr lang="de-DE" dirty="0"/>
            </a:br>
            <a:r>
              <a:rPr lang="de-DE" dirty="0"/>
              <a:t>  		Paul </a:t>
            </a:r>
            <a:r>
              <a:rPr lang="de-DE" b="1" dirty="0"/>
              <a:t>Wege</a:t>
            </a:r>
            <a:r>
              <a:rPr lang="de-DE" dirty="0"/>
              <a:t> von Lingen aus 42-44</a:t>
            </a:r>
          </a:p>
          <a:p>
            <a:r>
              <a:rPr lang="de-DE" b="1" dirty="0">
                <a:highlight>
                  <a:srgbClr val="FFFF00"/>
                </a:highlight>
              </a:rPr>
              <a:t>Probleme</a:t>
            </a:r>
            <a:r>
              <a:rPr lang="de-DE" dirty="0"/>
              <a:t>:	            Kundgebung der AK Jan. 1934</a:t>
            </a:r>
            <a:br>
              <a:rPr lang="de-DE" dirty="0"/>
            </a:br>
            <a:r>
              <a:rPr lang="de-DE" dirty="0">
                <a:highlight>
                  <a:srgbClr val="FFFF00"/>
                </a:highlight>
              </a:rPr>
              <a:t>der EAK </a:t>
            </a:r>
            <a:r>
              <a:rPr lang="de-DE" dirty="0"/>
              <a:t>	</a:t>
            </a:r>
            <a:r>
              <a:rPr lang="de-DE" b="1" dirty="0">
                <a:highlight>
                  <a:srgbClr val="FFFF00"/>
                </a:highlight>
              </a:rPr>
              <a:t>Fahnenstreit</a:t>
            </a:r>
            <a:r>
              <a:rPr lang="de-DE" dirty="0"/>
              <a:t> Anfang  1936</a:t>
            </a:r>
            <a:br>
              <a:rPr lang="de-DE" dirty="0"/>
            </a:br>
            <a:r>
              <a:rPr lang="de-DE" dirty="0"/>
              <a:t>		</a:t>
            </a:r>
            <a:r>
              <a:rPr lang="de-DE" b="1" dirty="0">
                <a:highlight>
                  <a:srgbClr val="FFFF00"/>
                </a:highlight>
              </a:rPr>
              <a:t>Sprachenstreit</a:t>
            </a:r>
            <a:r>
              <a:rPr lang="de-DE" dirty="0"/>
              <a:t> 10.01.1936</a:t>
            </a:r>
            <a:br>
              <a:rPr lang="de-DE" dirty="0"/>
            </a:br>
            <a:r>
              <a:rPr lang="de-DE" dirty="0"/>
              <a:t>		</a:t>
            </a:r>
            <a:r>
              <a:rPr lang="de-DE" b="1" dirty="0">
                <a:highlight>
                  <a:srgbClr val="FFFF00"/>
                </a:highlight>
              </a:rPr>
              <a:t>planmäßige </a:t>
            </a:r>
            <a:r>
              <a:rPr lang="de-DE" b="1" dirty="0" err="1">
                <a:highlight>
                  <a:srgbClr val="FFFF00"/>
                </a:highlight>
              </a:rPr>
              <a:t>Überw</a:t>
            </a:r>
            <a:r>
              <a:rPr lang="de-DE" b="1" dirty="0">
                <a:highlight>
                  <a:srgbClr val="FFFF00"/>
                </a:highlight>
              </a:rPr>
              <a:t>. </a:t>
            </a:r>
            <a:r>
              <a:rPr lang="de-DE" dirty="0"/>
              <a:t>4.5.36</a:t>
            </a:r>
          </a:p>
          <a:p>
            <a:br>
              <a:rPr lang="de-DE" dirty="0"/>
            </a:br>
            <a:r>
              <a:rPr lang="de-DE" dirty="0"/>
              <a:t>		Verbot </a:t>
            </a:r>
            <a:r>
              <a:rPr lang="de-DE" dirty="0" err="1"/>
              <a:t>Geref</a:t>
            </a:r>
            <a:r>
              <a:rPr lang="de-DE" dirty="0"/>
              <a:t>. </a:t>
            </a:r>
            <a:r>
              <a:rPr lang="de-DE" dirty="0" err="1"/>
              <a:t>Jong.blad</a:t>
            </a:r>
            <a:r>
              <a:rPr lang="de-DE" dirty="0"/>
              <a:t> 37</a:t>
            </a:r>
            <a:br>
              <a:rPr lang="de-DE" dirty="0"/>
            </a:br>
            <a:r>
              <a:rPr lang="de-DE" dirty="0"/>
              <a:t>		Verbot JB 09/39, GB 06/41  </a:t>
            </a:r>
            <a:br>
              <a:rPr lang="de-DE" dirty="0"/>
            </a:br>
            <a:r>
              <a:rPr lang="de-DE" dirty="0"/>
              <a:t> 		 NL-Radio hören, Devisenhandel</a:t>
            </a:r>
          </a:p>
          <a:p>
            <a:endParaRPr lang="de-DE" dirty="0"/>
          </a:p>
        </p:txBody>
      </p:sp>
      <p:pic>
        <p:nvPicPr>
          <p:cNvPr id="4" name="Grafik 3">
            <a:extLst>
              <a:ext uri="{FF2B5EF4-FFF2-40B4-BE49-F238E27FC236}">
                <a16:creationId xmlns:a16="http://schemas.microsoft.com/office/drawing/2014/main" id="{BB02BD0C-87A9-46F0-9F04-321595E28618}"/>
              </a:ext>
            </a:extLst>
          </p:cNvPr>
          <p:cNvPicPr>
            <a:picLocks noChangeAspect="1"/>
          </p:cNvPicPr>
          <p:nvPr/>
        </p:nvPicPr>
        <p:blipFill>
          <a:blip r:embed="rId2"/>
          <a:stretch>
            <a:fillRect/>
          </a:stretch>
        </p:blipFill>
        <p:spPr>
          <a:xfrm>
            <a:off x="7893155" y="1179621"/>
            <a:ext cx="4115374" cy="4178300"/>
          </a:xfrm>
          <a:prstGeom prst="rect">
            <a:avLst/>
          </a:prstGeom>
        </p:spPr>
      </p:pic>
    </p:spTree>
    <p:extLst>
      <p:ext uri="{BB962C8B-B14F-4D97-AF65-F5344CB8AC3E}">
        <p14:creationId xmlns:p14="http://schemas.microsoft.com/office/powerpoint/2010/main" val="341438549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4337</Words>
  <Application>Microsoft Office PowerPoint</Application>
  <PresentationFormat>Breitbild</PresentationFormat>
  <Paragraphs>301</Paragraphs>
  <Slides>52</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52</vt:i4>
      </vt:variant>
    </vt:vector>
  </HeadingPairs>
  <TitlesOfParts>
    <vt:vector size="57" baseType="lpstr">
      <vt:lpstr>Arial</vt:lpstr>
      <vt:lpstr>Calibri</vt:lpstr>
      <vt:lpstr>Calibri Light</vt:lpstr>
      <vt:lpstr>Times New Roman</vt:lpstr>
      <vt:lpstr>Office</vt:lpstr>
      <vt:lpstr>Altrefor-mierte in der NS-Zeit</vt:lpstr>
      <vt:lpstr>EAK 1924-2004 GKN</vt:lpstr>
      <vt:lpstr>Altref. 0,5 bis 25%</vt:lpstr>
      <vt:lpstr>Anfangs „Unentschlossenheit u. Schwanken“ 1933    ein „Eiertanz“</vt:lpstr>
      <vt:lpstr>JB 1932: „Das grinsende Gesicht des Satans“ Eml. i. D. R. 2004 S. 76  </vt:lpstr>
      <vt:lpstr>Contra : G. Schrovenwever an Diekj. 7.4.1932</vt:lpstr>
      <vt:lpstr>Pro Hensen an Diekjakobs</vt:lpstr>
      <vt:lpstr>Kundgebung </vt:lpstr>
      <vt:lpstr>NS-Zeit verkürzt: 1934 - 1937</vt:lpstr>
      <vt:lpstr>Von niederl. Seite ausgebremst???</vt:lpstr>
      <vt:lpstr>Sprachenstreit 1935-1938 (Wagner: Gestapo, 6.12.35)</vt:lpstr>
      <vt:lpstr>PowerPoint-Präsentation</vt:lpstr>
      <vt:lpstr>Lagebericht Gestapo Febr. 1934 Überwachung</vt:lpstr>
      <vt:lpstr>Planmäßige Überwachung, Verf. 5.5.36 </vt:lpstr>
      <vt:lpstr>Lukas Büter 1874-1960</vt:lpstr>
      <vt:lpstr>Entnazifizierung:  (Wikipedia:  3 westl. Besatzungsz. 182.000 Internierte,  bis Jan 1947 wurde fast die Hälfte entlassen ES gab rund 5.000 Verurteilungen, davon 806 Todesurt., v. d. 486 vollstr.</vt:lpstr>
      <vt:lpstr>Pastor Jannes van Raalte 1894-1982, KZ 40-45</vt:lpstr>
      <vt:lpstr>Heine Bolks (1915-45) Widerstand, hingerichtet </vt:lpstr>
      <vt:lpstr>Ds. J.E. Goudappel 1870-1951, Eml. 1924-35 </vt:lpstr>
      <vt:lpstr>Pastor Gerrit Visée 1908-76, Eml. 36-42</vt:lpstr>
      <vt:lpstr>P. Gerrit Visée 36-42 Eml. </vt:lpstr>
      <vt:lpstr>PowerPoint-Präsentation</vt:lpstr>
      <vt:lpstr>PowerPoint-Präsentation</vt:lpstr>
      <vt:lpstr>PowerPoint-Präsentation</vt:lpstr>
      <vt:lpstr>Lügen, Verdrängung und „Persilscheine“ Landrat Dr. Beckmann „entlastet!“ Laar 1945</vt:lpstr>
      <vt:lpstr>PowerPoint-Präsentation</vt:lpstr>
      <vt:lpstr>Gerrit Jan Zomer 1901-1981</vt:lpstr>
      <vt:lpstr>PowerPoint-Präsentation</vt:lpstr>
      <vt:lpstr>Gerrit Jan Zomer, Hoogst. - Opfer 0.6.1937 ausgew., verz., Ds. Slomp</vt:lpstr>
      <vt:lpstr>PowerPoint-Präsentation</vt:lpstr>
      <vt:lpstr>Schwarzhören  </vt:lpstr>
      <vt:lpstr>Johannes Snippe (1921-2001)  Widerstand?</vt:lpstr>
      <vt:lpstr>Verkauf a jüd. Händler 35/36</vt:lpstr>
      <vt:lpstr>Das große Schweigen</vt:lpstr>
      <vt:lpstr>Und heute… ?</vt:lpstr>
      <vt:lpstr>PowerPoint-Präsentation</vt:lpstr>
      <vt:lpstr>PowerPoint-Präsentation</vt:lpstr>
      <vt:lpstr>PowerPoint-Präsentation</vt:lpstr>
      <vt:lpstr>PowerPoint-Präsentation</vt:lpstr>
      <vt:lpstr>Drangsalierte </vt:lpstr>
      <vt:lpstr>Bekennende Kirche  - Pastor Gerrit Visee, Eml. 1934 Johannes Harder, Aufbruch ohne Ende, 1992, S. 111ff</vt:lpstr>
      <vt:lpstr>Schluss Beitrag „Uelsen 1933-1945“, von 2021</vt:lpstr>
      <vt:lpstr>Lenderink 1947 in Dellemann, Opdat wij niet vergeten</vt:lpstr>
      <vt:lpstr>Bedrängt, aber keine Märtyrer</vt:lpstr>
      <vt:lpstr>Personen</vt:lpstr>
      <vt:lpstr>P. Wilhelm Lenderink 1901-65, 27 Ihr, 35 Benth 47 Gees 58 Wieringen</vt:lpstr>
      <vt:lpstr>P. Kornelius Idema, Jg. 1905, Wilsum 1957, Bad Benth. 1967-69</vt:lpstr>
      <vt:lpstr>KR EAK Laar, 12.12.1949    NS 226</vt:lpstr>
      <vt:lpstr>Empfehlenswert aus eigener Feder:</vt:lpstr>
      <vt:lpstr>Schwerpunkt 34/36</vt:lpstr>
      <vt:lpstr>Archiv EAK, Akte NS-Zeit vom Landkreis via Jan Vennekate um 1955 an Pastor Lankamp Uelsen, (lagen dort im Tresor) Etwa 230 S. Originaldokumente und 200 S. Anhang,</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Altref. in der NS-Zeit</dc:title>
  <dc:creator>Gerrit Jan Beuker</dc:creator>
  <cp:lastModifiedBy>Gerrit Jan Beuker</cp:lastModifiedBy>
  <cp:revision>176</cp:revision>
  <dcterms:created xsi:type="dcterms:W3CDTF">2024-08-03T09:41:41Z</dcterms:created>
  <dcterms:modified xsi:type="dcterms:W3CDTF">2025-03-03T16:39:43Z</dcterms:modified>
</cp:coreProperties>
</file>